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1"/>
  </p:sldMasterIdLst>
  <p:sldIdLst>
    <p:sldId id="292" r:id="rId2"/>
    <p:sldId id="256" r:id="rId3"/>
    <p:sldId id="257" r:id="rId4"/>
    <p:sldId id="258" r:id="rId5"/>
    <p:sldId id="259" r:id="rId6"/>
    <p:sldId id="260" r:id="rId7"/>
    <p:sldId id="291"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93" r:id="rId23"/>
    <p:sldId id="275" r:id="rId24"/>
    <p:sldId id="276" r:id="rId25"/>
    <p:sldId id="277" r:id="rId26"/>
    <p:sldId id="278" r:id="rId27"/>
    <p:sldId id="279" r:id="rId28"/>
    <p:sldId id="28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25126CA9-47C7-4F27-8EEF-29E4114696FB}" type="datetimeFigureOut">
              <a:rPr lang="en-US" smtClean="0"/>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D0954-CC9D-42B2-AB00-028E04A4D739}"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5067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126CA9-47C7-4F27-8EEF-29E4114696FB}" type="datetimeFigureOut">
              <a:rPr lang="en-US" smtClean="0"/>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D0954-CC9D-42B2-AB00-028E04A4D739}" type="slidenum">
              <a:rPr lang="en-US" smtClean="0"/>
              <a:t>‹#›</a:t>
            </a:fld>
            <a:endParaRPr lang="en-US"/>
          </a:p>
        </p:txBody>
      </p:sp>
    </p:spTree>
    <p:extLst>
      <p:ext uri="{BB962C8B-B14F-4D97-AF65-F5344CB8AC3E}">
        <p14:creationId xmlns:p14="http://schemas.microsoft.com/office/powerpoint/2010/main" val="962217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126CA9-47C7-4F27-8EEF-29E4114696FB}" type="datetimeFigureOut">
              <a:rPr lang="en-US" smtClean="0"/>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D0954-CC9D-42B2-AB00-028E04A4D739}"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212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5126CA9-47C7-4F27-8EEF-29E4114696FB}" type="datetimeFigureOut">
              <a:rPr lang="en-US" smtClean="0"/>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7D0954-CC9D-42B2-AB00-028E04A4D739}" type="slidenum">
              <a:rPr lang="en-US" smtClean="0"/>
              <a:t>‹#›</a:t>
            </a:fld>
            <a:endParaRPr lang="en-US"/>
          </a:p>
        </p:txBody>
      </p:sp>
    </p:spTree>
    <p:extLst>
      <p:ext uri="{BB962C8B-B14F-4D97-AF65-F5344CB8AC3E}">
        <p14:creationId xmlns:p14="http://schemas.microsoft.com/office/powerpoint/2010/main" val="1269488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5126CA9-47C7-4F27-8EEF-29E4114696FB}" type="datetimeFigureOut">
              <a:rPr lang="en-US" smtClean="0"/>
              <a:t>12/26/2024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7D0954-CC9D-42B2-AB00-028E04A4D739}" type="slidenum">
              <a:rPr lang="en-US" smtClean="0"/>
              <a:t>‹#›</a:t>
            </a:fld>
            <a:endParaRPr lang="en-US"/>
          </a:p>
        </p:txBody>
      </p:sp>
    </p:spTree>
    <p:extLst>
      <p:ext uri="{BB962C8B-B14F-4D97-AF65-F5344CB8AC3E}">
        <p14:creationId xmlns:p14="http://schemas.microsoft.com/office/powerpoint/2010/main" val="378415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5126CA9-47C7-4F27-8EEF-29E4114696FB}" type="datetimeFigureOut">
              <a:rPr lang="en-US" smtClean="0"/>
              <a:t>12/26/2024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7D0954-CC9D-42B2-AB00-028E04A4D739}" type="slidenum">
              <a:rPr lang="en-US" smtClean="0"/>
              <a:t>‹#›</a:t>
            </a:fld>
            <a:endParaRPr lang="en-US"/>
          </a:p>
        </p:txBody>
      </p:sp>
    </p:spTree>
    <p:extLst>
      <p:ext uri="{BB962C8B-B14F-4D97-AF65-F5344CB8AC3E}">
        <p14:creationId xmlns:p14="http://schemas.microsoft.com/office/powerpoint/2010/main" val="4070357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126CA9-47C7-4F27-8EEF-29E4114696FB}" type="datetimeFigureOut">
              <a:rPr lang="en-US" smtClean="0"/>
              <a:t>12/26/2024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7D0954-CC9D-42B2-AB00-028E04A4D739}" type="slidenum">
              <a:rPr lang="en-US" smtClean="0"/>
              <a:t>‹#›</a:t>
            </a:fld>
            <a:endParaRPr lang="en-US"/>
          </a:p>
        </p:txBody>
      </p:sp>
    </p:spTree>
    <p:extLst>
      <p:ext uri="{BB962C8B-B14F-4D97-AF65-F5344CB8AC3E}">
        <p14:creationId xmlns:p14="http://schemas.microsoft.com/office/powerpoint/2010/main" val="87651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126CA9-47C7-4F27-8EEF-29E4114696FB}" type="datetimeFigureOut">
              <a:rPr lang="en-US" smtClean="0"/>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7D0954-CC9D-42B2-AB00-028E04A4D739}" type="slidenum">
              <a:rPr lang="en-US" smtClean="0"/>
              <a:t>‹#›</a:t>
            </a:fld>
            <a:endParaRPr lang="en-US"/>
          </a:p>
        </p:txBody>
      </p:sp>
    </p:spTree>
    <p:extLst>
      <p:ext uri="{BB962C8B-B14F-4D97-AF65-F5344CB8AC3E}">
        <p14:creationId xmlns:p14="http://schemas.microsoft.com/office/powerpoint/2010/main" val="2227770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126CA9-47C7-4F27-8EEF-29E4114696FB}" type="datetimeFigureOut">
              <a:rPr lang="en-US" smtClean="0"/>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7D0954-CC9D-42B2-AB00-028E04A4D739}"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158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126CA9-47C7-4F27-8EEF-29E4114696FB}" type="datetimeFigureOut">
              <a:rPr lang="en-US" smtClean="0"/>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D0954-CC9D-42B2-AB00-028E04A4D739}" type="slidenum">
              <a:rPr lang="en-US" smtClean="0"/>
              <a:t>‹#›</a:t>
            </a:fld>
            <a:endParaRPr lang="en-US"/>
          </a:p>
        </p:txBody>
      </p:sp>
    </p:spTree>
    <p:extLst>
      <p:ext uri="{BB962C8B-B14F-4D97-AF65-F5344CB8AC3E}">
        <p14:creationId xmlns:p14="http://schemas.microsoft.com/office/powerpoint/2010/main" val="61939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126CA9-47C7-4F27-8EEF-29E4114696FB}" type="datetimeFigureOut">
              <a:rPr lang="en-US" smtClean="0"/>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D0954-CC9D-42B2-AB00-028E04A4D739}"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261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5126CA9-47C7-4F27-8EEF-29E4114696FB}" type="datetimeFigureOut">
              <a:rPr lang="en-US" smtClean="0"/>
              <a:t>12/26/2024</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F7D0954-CC9D-42B2-AB00-028E04A4D739}"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479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Une jolie carte virtuelle"/>
          <p:cNvPicPr>
            <a:picLocks noChangeAspect="1" noChangeArrowheads="1"/>
          </p:cNvPicPr>
          <p:nvPr/>
        </p:nvPicPr>
        <p:blipFill rotWithShape="1">
          <a:blip r:embed="rId2">
            <a:extLst>
              <a:ext uri="{28A0092B-C50C-407E-A947-70E740481C1C}">
                <a14:useLocalDpi xmlns:a14="http://schemas.microsoft.com/office/drawing/2010/main" val="0"/>
              </a:ext>
            </a:extLst>
          </a:blip>
          <a:srcRect r="56077"/>
          <a:stretch/>
        </p:blipFill>
        <p:spPr bwMode="auto">
          <a:xfrm>
            <a:off x="0" y="0"/>
            <a:ext cx="2410050" cy="4160999"/>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3" name="Picture 2" descr="Une jolie carte virtuelle"/>
          <p:cNvPicPr>
            <a:picLocks noChangeAspect="1" noChangeArrowheads="1"/>
          </p:cNvPicPr>
          <p:nvPr/>
        </p:nvPicPr>
        <p:blipFill rotWithShape="1">
          <a:blip r:embed="rId2">
            <a:extLst>
              <a:ext uri="{28A0092B-C50C-407E-A947-70E740481C1C}">
                <a14:useLocalDpi xmlns:a14="http://schemas.microsoft.com/office/drawing/2010/main" val="0"/>
              </a:ext>
            </a:extLst>
          </a:blip>
          <a:srcRect r="56077"/>
          <a:stretch/>
        </p:blipFill>
        <p:spPr bwMode="auto">
          <a:xfrm>
            <a:off x="9781950" y="2697001"/>
            <a:ext cx="2410050" cy="4160999"/>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4" name="Picture 3" descr="Savez-vous garder un secret ? - Test &amp; Quiz Psycho &amp; Sexo - Elle"/>
          <p:cNvPicPr/>
          <p:nvPr/>
        </p:nvPicPr>
        <p:blipFill rotWithShape="1">
          <a:blip r:embed="rId3">
            <a:extLst>
              <a:ext uri="{28A0092B-C50C-407E-A947-70E740481C1C}">
                <a14:useLocalDpi xmlns:a14="http://schemas.microsoft.com/office/drawing/2010/main" val="0"/>
              </a:ext>
            </a:extLst>
          </a:blip>
          <a:srcRect l="17310" r="17617"/>
          <a:stretch/>
        </p:blipFill>
        <p:spPr bwMode="auto">
          <a:xfrm>
            <a:off x="4033163" y="3449503"/>
            <a:ext cx="3141361" cy="3220565"/>
          </a:xfrm>
          <a:prstGeom prst="rect">
            <a:avLst/>
          </a:prstGeom>
          <a:noFill/>
          <a:ln>
            <a:noFill/>
          </a:ln>
          <a:effectLst>
            <a:softEdge rad="63500"/>
          </a:effectLst>
          <a:extLst>
            <a:ext uri="{53640926-AAD7-44D8-BBD7-CCE9431645EC}">
              <a14:shadowObscured xmlns:a14="http://schemas.microsoft.com/office/drawing/2010/main"/>
            </a:ext>
          </a:extLst>
        </p:spPr>
      </p:pic>
      <p:sp>
        <p:nvSpPr>
          <p:cNvPr id="5" name="TextBox 4"/>
          <p:cNvSpPr txBox="1"/>
          <p:nvPr/>
        </p:nvSpPr>
        <p:spPr>
          <a:xfrm>
            <a:off x="2658793" y="262067"/>
            <a:ext cx="7427742" cy="2308324"/>
          </a:xfrm>
          <a:prstGeom prst="rect">
            <a:avLst/>
          </a:prstGeom>
          <a:noFill/>
        </p:spPr>
        <p:txBody>
          <a:bodyPr wrap="square" rtlCol="0">
            <a:spAutoFit/>
          </a:bodyPr>
          <a:lstStyle/>
          <a:p>
            <a:pPr algn="ctr"/>
            <a:r>
              <a:rPr lang="en-US" sz="4800" b="1" dirty="0" smtClean="0">
                <a:solidFill>
                  <a:srgbClr val="0070C0"/>
                </a:solidFill>
              </a:rPr>
              <a:t>28 </a:t>
            </a:r>
            <a:r>
              <a:rPr lang="en-US" sz="4800" b="1" dirty="0" err="1" smtClean="0">
                <a:solidFill>
                  <a:srgbClr val="0070C0"/>
                </a:solidFill>
              </a:rPr>
              <a:t>Décembre</a:t>
            </a:r>
            <a:r>
              <a:rPr lang="en-US" sz="4800" b="1" dirty="0" smtClean="0">
                <a:solidFill>
                  <a:srgbClr val="0070C0"/>
                </a:solidFill>
              </a:rPr>
              <a:t> 2024</a:t>
            </a:r>
          </a:p>
          <a:p>
            <a:pPr algn="ctr"/>
            <a:r>
              <a:rPr lang="en-US" sz="4800" b="1" dirty="0" err="1" smtClean="0">
                <a:solidFill>
                  <a:srgbClr val="0070C0"/>
                </a:solidFill>
              </a:rPr>
              <a:t>Retraite</a:t>
            </a:r>
            <a:r>
              <a:rPr lang="en-US" sz="4800" b="1" dirty="0" smtClean="0">
                <a:solidFill>
                  <a:srgbClr val="0070C0"/>
                </a:solidFill>
              </a:rPr>
              <a:t> </a:t>
            </a:r>
            <a:r>
              <a:rPr lang="en-US" sz="4800" b="1" dirty="0" err="1" smtClean="0">
                <a:solidFill>
                  <a:srgbClr val="0070C0"/>
                </a:solidFill>
              </a:rPr>
              <a:t>Trimestrielle</a:t>
            </a:r>
            <a:endParaRPr lang="en-US" sz="4800" b="1" dirty="0" smtClean="0">
              <a:solidFill>
                <a:srgbClr val="0070C0"/>
              </a:solidFill>
            </a:endParaRPr>
          </a:p>
          <a:p>
            <a:pPr algn="ctr"/>
            <a:r>
              <a:rPr lang="en-US" sz="4800" b="1" dirty="0" err="1" smtClean="0">
                <a:solidFill>
                  <a:srgbClr val="0070C0"/>
                </a:solidFill>
              </a:rPr>
              <a:t>Prière</a:t>
            </a:r>
            <a:r>
              <a:rPr lang="en-US" sz="4800" b="1" dirty="0" smtClean="0">
                <a:solidFill>
                  <a:srgbClr val="0070C0"/>
                </a:solidFill>
              </a:rPr>
              <a:t> </a:t>
            </a:r>
            <a:r>
              <a:rPr lang="en-US" sz="4800" b="1" dirty="0" err="1" smtClean="0">
                <a:solidFill>
                  <a:srgbClr val="0070C0"/>
                </a:solidFill>
              </a:rPr>
              <a:t>d’ouverture</a:t>
            </a:r>
            <a:endParaRPr lang="en-US" sz="4800" b="1" dirty="0">
              <a:solidFill>
                <a:srgbClr val="0070C0"/>
              </a:solidFill>
            </a:endParaRPr>
          </a:p>
        </p:txBody>
      </p:sp>
    </p:spTree>
    <p:extLst>
      <p:ext uri="{BB962C8B-B14F-4D97-AF65-F5344CB8AC3E}">
        <p14:creationId xmlns:p14="http://schemas.microsoft.com/office/powerpoint/2010/main" val="20777806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16"/>
          <p:cNvSpPr/>
          <p:nvPr/>
        </p:nvSpPr>
        <p:spPr>
          <a:xfrm>
            <a:off x="225083" y="851825"/>
            <a:ext cx="6119446" cy="5262979"/>
          </a:xfrm>
          <a:prstGeom prst="rect">
            <a:avLst/>
          </a:prstGeom>
        </p:spPr>
        <p:txBody>
          <a:bodyPr wrap="square">
            <a:spAutoFit/>
          </a:bodyPr>
          <a:lstStyle/>
          <a:p>
            <a:r>
              <a:rPr lang="fr-FR" sz="4800" b="1" dirty="0" smtClean="0">
                <a:effectLst/>
                <a:latin typeface="Times New Roman" panose="02020603050405020304" pitchFamily="18" charset="0"/>
                <a:ea typeface="Calibri" panose="020F0502020204030204" pitchFamily="34" charset="0"/>
              </a:rPr>
              <a:t>Chant d’ouverture</a:t>
            </a:r>
            <a:r>
              <a:rPr lang="fr-FR" sz="4800" dirty="0" smtClean="0">
                <a:effectLst/>
                <a:latin typeface="Times New Roman" panose="02020603050405020304" pitchFamily="18" charset="0"/>
                <a:ea typeface="Calibri" panose="020F0502020204030204" pitchFamily="34" charset="0"/>
              </a:rPr>
              <a:t> : </a:t>
            </a:r>
            <a:br>
              <a:rPr lang="fr-FR" sz="4800" dirty="0" smtClean="0">
                <a:effectLst/>
                <a:latin typeface="Times New Roman" panose="02020603050405020304" pitchFamily="18" charset="0"/>
                <a:ea typeface="Calibri" panose="020F0502020204030204" pitchFamily="34" charset="0"/>
              </a:rPr>
            </a:br>
            <a:r>
              <a:rPr lang="fr-FR" sz="4800" dirty="0" smtClean="0">
                <a:effectLst/>
                <a:latin typeface="Times New Roman" panose="02020603050405020304" pitchFamily="18" charset="0"/>
                <a:ea typeface="Calibri" panose="020F0502020204030204" pitchFamily="34" charset="0"/>
              </a:rPr>
              <a:t>Noël, jour de naissance,</a:t>
            </a:r>
            <a:br>
              <a:rPr lang="fr-FR" sz="4800" dirty="0" smtClean="0">
                <a:effectLst/>
                <a:latin typeface="Times New Roman" panose="02020603050405020304" pitchFamily="18" charset="0"/>
                <a:ea typeface="Calibri" panose="020F0502020204030204" pitchFamily="34" charset="0"/>
              </a:rPr>
            </a:br>
            <a:r>
              <a:rPr lang="fr-FR" sz="4800" dirty="0" smtClean="0">
                <a:effectLst/>
                <a:latin typeface="Times New Roman" panose="02020603050405020304" pitchFamily="18" charset="0"/>
                <a:ea typeface="Calibri" panose="020F0502020204030204" pitchFamily="34" charset="0"/>
              </a:rPr>
              <a:t>Voici Dieu aujourd’hui!</a:t>
            </a:r>
            <a:br>
              <a:rPr lang="fr-FR" sz="4800" dirty="0" smtClean="0">
                <a:effectLst/>
                <a:latin typeface="Times New Roman" panose="02020603050405020304" pitchFamily="18" charset="0"/>
                <a:ea typeface="Calibri" panose="020F0502020204030204" pitchFamily="34" charset="0"/>
              </a:rPr>
            </a:br>
            <a:r>
              <a:rPr lang="fr-FR" sz="4800" dirty="0" smtClean="0">
                <a:effectLst/>
                <a:latin typeface="Times New Roman" panose="02020603050405020304" pitchFamily="18" charset="0"/>
                <a:ea typeface="Calibri" panose="020F0502020204030204" pitchFamily="34" charset="0"/>
              </a:rPr>
              <a:t>Noël, jour d’espérance, </a:t>
            </a:r>
            <a:br>
              <a:rPr lang="fr-FR" sz="4800" dirty="0" smtClean="0">
                <a:effectLst/>
                <a:latin typeface="Times New Roman" panose="02020603050405020304" pitchFamily="18" charset="0"/>
                <a:ea typeface="Calibri" panose="020F0502020204030204" pitchFamily="34" charset="0"/>
              </a:rPr>
            </a:br>
            <a:r>
              <a:rPr lang="fr-FR" sz="4800" dirty="0" smtClean="0">
                <a:effectLst/>
                <a:latin typeface="Times New Roman" panose="02020603050405020304" pitchFamily="18" charset="0"/>
                <a:ea typeface="Calibri" panose="020F0502020204030204" pitchFamily="34" charset="0"/>
              </a:rPr>
              <a:t>Marie dans notre vie!</a:t>
            </a:r>
            <a:br>
              <a:rPr lang="fr-FR" sz="4800" dirty="0" smtClean="0">
                <a:effectLst/>
                <a:latin typeface="Times New Roman" panose="02020603050405020304" pitchFamily="18" charset="0"/>
                <a:ea typeface="Calibri" panose="020F0502020204030204" pitchFamily="34" charset="0"/>
              </a:rPr>
            </a:br>
            <a:r>
              <a:rPr lang="fr-FR" sz="4800" dirty="0" smtClean="0">
                <a:effectLst/>
                <a:latin typeface="Times New Roman" panose="02020603050405020304" pitchFamily="18" charset="0"/>
                <a:ea typeface="Calibri" panose="020F0502020204030204" pitchFamily="34" charset="0"/>
              </a:rPr>
              <a:t/>
            </a:r>
            <a:br>
              <a:rPr lang="fr-FR" sz="4800" dirty="0" smtClean="0">
                <a:effectLst/>
                <a:latin typeface="Times New Roman" panose="02020603050405020304" pitchFamily="18" charset="0"/>
                <a:ea typeface="Calibri" panose="020F0502020204030204" pitchFamily="34" charset="0"/>
              </a:rPr>
            </a:br>
            <a:endParaRPr lang="en-US" sz="4800" dirty="0"/>
          </a:p>
        </p:txBody>
      </p:sp>
      <p:pic>
        <p:nvPicPr>
          <p:cNvPr id="1055" name="Picture 31" descr="Plus de 50 000 images de Cadeau De Noël et de Cadeau - Pixabay"/>
          <p:cNvPicPr>
            <a:picLocks noChangeAspect="1" noChangeArrowheads="1"/>
          </p:cNvPicPr>
          <p:nvPr/>
        </p:nvPicPr>
        <p:blipFill rotWithShape="1">
          <a:blip r:embed="rId2">
            <a:extLst>
              <a:ext uri="{28A0092B-C50C-407E-A947-70E740481C1C}">
                <a14:useLocalDpi xmlns:a14="http://schemas.microsoft.com/office/drawing/2010/main" val="0"/>
              </a:ext>
            </a:extLst>
          </a:blip>
          <a:srcRect l="8048" t="11429" r="7032" b="11800"/>
          <a:stretch/>
        </p:blipFill>
        <p:spPr bwMode="auto">
          <a:xfrm>
            <a:off x="8412480" y="2724272"/>
            <a:ext cx="3533175" cy="3390532"/>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descr="bordures de noel,co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509" y="140678"/>
            <a:ext cx="4802251" cy="6105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5290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074942" y="302359"/>
            <a:ext cx="8117058" cy="6555641"/>
          </a:xfrm>
          <a:prstGeom prst="rect">
            <a:avLst/>
          </a:prstGeom>
        </p:spPr>
        <p:txBody>
          <a:bodyPr wrap="square">
            <a:spAutoFit/>
          </a:bodyPr>
          <a:lstStyle/>
          <a:p>
            <a:r>
              <a:rPr lang="fr-FR" sz="4800" dirty="0" smtClean="0">
                <a:effectLst/>
                <a:latin typeface="Times New Roman" panose="02020603050405020304" pitchFamily="18" charset="0"/>
                <a:ea typeface="Calibri" panose="020F0502020204030204" pitchFamily="34" charset="0"/>
              </a:rPr>
              <a:t>1-Marie offre aujourd’hui l’enfant de paix sur nos frontières; Saurons-nous apaiser les cris de haine et les fusils ? Marie invite aussi tous les bergers de notre terre, Saurons-nous accueillir tous les exclus, les “sans abris” ?</a:t>
            </a:r>
            <a:r>
              <a:rPr lang="fr-FR" dirty="0" smtClean="0">
                <a:effectLst/>
                <a:latin typeface="Times New Roman" panose="02020603050405020304" pitchFamily="18" charset="0"/>
                <a:ea typeface="Calibri" panose="020F0502020204030204" pitchFamily="34" charset="0"/>
              </a:rPr>
              <a:t/>
            </a:r>
            <a:br>
              <a:rPr lang="fr-FR" dirty="0" smtClean="0">
                <a:effectLst/>
                <a:latin typeface="Times New Roman" panose="02020603050405020304" pitchFamily="18" charset="0"/>
                <a:ea typeface="Calibri" panose="020F0502020204030204" pitchFamily="34" charset="0"/>
              </a:rPr>
            </a:br>
            <a:r>
              <a:rPr lang="fr-FR" dirty="0" smtClean="0">
                <a:effectLst/>
                <a:latin typeface="Times New Roman" panose="02020603050405020304" pitchFamily="18" charset="0"/>
                <a:ea typeface="Calibri" panose="020F0502020204030204" pitchFamily="34" charset="0"/>
              </a:rPr>
              <a:t/>
            </a:r>
            <a:br>
              <a:rPr lang="fr-FR" dirty="0" smtClean="0">
                <a:effectLst/>
                <a:latin typeface="Times New Roman" panose="02020603050405020304" pitchFamily="18" charset="0"/>
                <a:ea typeface="Calibri" panose="020F0502020204030204" pitchFamily="34" charset="0"/>
              </a:rPr>
            </a:br>
            <a:endParaRPr lang="en-US" dirty="0"/>
          </a:p>
        </p:txBody>
      </p:sp>
      <p:pic>
        <p:nvPicPr>
          <p:cNvPr id="13314" name="Picture 2" descr="Les crèches de Noël à Barcelone (pesseb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574"/>
            <a:ext cx="3896751" cy="21894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298010" y="2988413"/>
            <a:ext cx="3300727" cy="3672639"/>
          </a:xfrm>
          <a:prstGeom prst="rect">
            <a:avLst/>
          </a:prstGeom>
        </p:spPr>
      </p:pic>
    </p:spTree>
    <p:extLst>
      <p:ext uri="{BB962C8B-B14F-4D97-AF65-F5344CB8AC3E}">
        <p14:creationId xmlns:p14="http://schemas.microsoft.com/office/powerpoint/2010/main" val="29297124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78192" y="829996"/>
            <a:ext cx="11694940" cy="4524315"/>
          </a:xfrm>
          <a:prstGeom prst="rect">
            <a:avLst/>
          </a:prstGeom>
        </p:spPr>
        <p:txBody>
          <a:bodyPr wrap="square">
            <a:spAutoFit/>
          </a:bodyPr>
          <a:lstStyle/>
          <a:p>
            <a:r>
              <a:rPr lang="fr-FR" sz="4800" dirty="0" smtClean="0">
                <a:effectLst/>
                <a:latin typeface="Times New Roman" panose="02020603050405020304" pitchFamily="18" charset="0"/>
                <a:ea typeface="Calibri" panose="020F0502020204030204" pitchFamily="34" charset="0"/>
              </a:rPr>
              <a:t>2-Marie offre aujourd’hui un enfant nu à nos cœurs d’homme ; Saurons-nous transformer nos cœurs de pierre en cœurs d’amour ?</a:t>
            </a:r>
            <a:br>
              <a:rPr lang="fr-FR" sz="4800" dirty="0" smtClean="0">
                <a:effectLst/>
                <a:latin typeface="Times New Roman" panose="02020603050405020304" pitchFamily="18" charset="0"/>
                <a:ea typeface="Calibri" panose="020F0502020204030204" pitchFamily="34" charset="0"/>
              </a:rPr>
            </a:br>
            <a:r>
              <a:rPr lang="fr-FR" sz="4800" dirty="0" smtClean="0">
                <a:effectLst/>
                <a:latin typeface="Times New Roman" panose="02020603050405020304" pitchFamily="18" charset="0"/>
                <a:ea typeface="Calibri" panose="020F0502020204030204" pitchFamily="34" charset="0"/>
              </a:rPr>
              <a:t>Marie révèle aussi à Bethléem le vrai royaume,</a:t>
            </a:r>
            <a:br>
              <a:rPr lang="fr-FR" sz="4800" dirty="0" smtClean="0">
                <a:effectLst/>
                <a:latin typeface="Times New Roman" panose="02020603050405020304" pitchFamily="18" charset="0"/>
                <a:ea typeface="Calibri" panose="020F0502020204030204" pitchFamily="34" charset="0"/>
              </a:rPr>
            </a:br>
            <a:r>
              <a:rPr lang="fr-FR" sz="4800" dirty="0" smtClean="0">
                <a:effectLst/>
                <a:latin typeface="Times New Roman" panose="02020603050405020304" pitchFamily="18" charset="0"/>
                <a:ea typeface="Calibri" panose="020F0502020204030204" pitchFamily="34" charset="0"/>
              </a:rPr>
              <a:t>Saurons-nous découvrir l’Emmanuel en chaque jour ?</a:t>
            </a:r>
            <a:endParaRPr lang="en-US" sz="4800" dirty="0"/>
          </a:p>
        </p:txBody>
      </p:sp>
    </p:spTree>
    <p:extLst>
      <p:ext uri="{BB962C8B-B14F-4D97-AF65-F5344CB8AC3E}">
        <p14:creationId xmlns:p14="http://schemas.microsoft.com/office/powerpoint/2010/main" val="634143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51691" y="689317"/>
            <a:ext cx="11380763" cy="5189113"/>
          </a:xfrm>
          <a:prstGeom prst="rect">
            <a:avLst/>
          </a:prstGeom>
        </p:spPr>
        <p:txBody>
          <a:bodyPr wrap="square">
            <a:spAutoFit/>
          </a:bodyPr>
          <a:lstStyle/>
          <a:p>
            <a:pPr>
              <a:lnSpc>
                <a:spcPct val="115000"/>
              </a:lnSpc>
              <a:spcAft>
                <a:spcPts val="1000"/>
              </a:spcAft>
            </a:pPr>
            <a:r>
              <a:rPr lang="fr-FR" sz="4800" dirty="0" smtClean="0">
                <a:effectLst/>
                <a:latin typeface="Times New Roman" panose="02020603050405020304" pitchFamily="18" charset="0"/>
                <a:ea typeface="Calibri" panose="020F0502020204030204" pitchFamily="34" charset="0"/>
                <a:cs typeface="Times New Roman" panose="02020603050405020304" pitchFamily="18" charset="0"/>
              </a:rPr>
              <a:t>3-Marie offre aujourd’hui l’enfant d’espoir au cœur du monde ; Suivrons-nous pas à pas l’unique étoile dans la nuit ?</a:t>
            </a:r>
            <a:br>
              <a:rPr lang="fr-FR" sz="48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800" dirty="0" smtClean="0">
                <a:effectLst/>
                <a:latin typeface="Times New Roman" panose="02020603050405020304" pitchFamily="18" charset="0"/>
                <a:ea typeface="Calibri" panose="020F0502020204030204" pitchFamily="34" charset="0"/>
                <a:cs typeface="Times New Roman" panose="02020603050405020304" pitchFamily="18" charset="0"/>
              </a:rPr>
              <a:t>Marie éclaire aussi la foi des Mages si profonde, Saurons-nous aujourd’hui prendre la route avec Marie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1239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25083" y="309489"/>
            <a:ext cx="11704319" cy="6272423"/>
          </a:xfrm>
          <a:prstGeom prst="rect">
            <a:avLst/>
          </a:prstGeom>
        </p:spPr>
        <p:txBody>
          <a:bodyPr wrap="square">
            <a:spAutoFit/>
          </a:bodyPr>
          <a:lstStyle/>
          <a:p>
            <a:pPr algn="just">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Chères sœurs bonjour et bonne retraite!</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	L ‘évènement  de Noël reste une aventure inouïe de découvrir le Dieu Sauveur en ce bébé si vulnérable, si petit, qui vient nous manifester son amour au point de s’unir à nous pour que nous puissions nous unir à lui. Vivre noël, c’est accueillir le Sauveur qui vient faire naitre en nous une grande espérance.  </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3071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083" y="309489"/>
            <a:ext cx="11704319" cy="6272423"/>
          </a:xfrm>
          <a:prstGeom prst="rect">
            <a:avLst/>
          </a:prstGeom>
        </p:spPr>
        <p:txBody>
          <a:bodyPr wrap="square">
            <a:spAutoFit/>
          </a:bodyPr>
          <a:lstStyle/>
          <a:p>
            <a:pPr algn="just">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	En Jésus, le Père nous a donné un frère qui vient nous chercher quand nous sommes désorientés et que nous perdons notre direction ou notre repère ; un ami fidèle qui est toujours près de nous. Il nous rejoint dans nos situations de détresses. Toutefois il ne vient pas résoudre tous nos problèmes matériels, sinon il aurait pu empêcher ce massacre provoqué par Hérode. </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3934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25083" y="604911"/>
            <a:ext cx="11493305" cy="5710602"/>
          </a:xfrm>
          <a:prstGeom prst="rect">
            <a:avLst/>
          </a:prstGeom>
        </p:spPr>
        <p:txBody>
          <a:bodyPr wrap="square">
            <a:spAutoFit/>
          </a:bodyPr>
          <a:lstStyle/>
          <a:p>
            <a:pPr algn="just">
              <a:lnSpc>
                <a:spcPct val="115000"/>
              </a:lnSpc>
            </a:pPr>
            <a:r>
              <a:rPr lang="fr-FR" sz="4000" dirty="0" smtClean="0">
                <a:effectLst/>
                <a:latin typeface="Times New Roman" panose="02020603050405020304" pitchFamily="18" charset="0"/>
                <a:ea typeface="Calibri" panose="020F0502020204030204" pitchFamily="34" charset="0"/>
                <a:cs typeface="Times New Roman" panose="02020603050405020304" pitchFamily="18" charset="0"/>
              </a:rPr>
              <a:t>	En ce jour de notre recharge spirituelle, tournons notre attention vers l’Enfant de Bethléem en lui demandant la grâce de devenir des artisans de justice et de paix. Prions pour les saints innocents d’aujourd‘hui qui sont les petits qui meurent de faim, victimes de l’égoïsme et de l’orgueil des grands, les enfants privés d’amour, les enfants maltraités dans toutes les guerres des gangs armés de notre pays ou d’ailleurs.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163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22030" y="562707"/>
            <a:ext cx="11113477" cy="5671296"/>
          </a:xfrm>
          <a:prstGeom prst="rect">
            <a:avLst/>
          </a:prstGeom>
        </p:spPr>
        <p:txBody>
          <a:bodyPr wrap="square">
            <a:spAutoFit/>
          </a:bodyPr>
          <a:lstStyle/>
          <a:p>
            <a:pPr algn="just">
              <a:lnSpc>
                <a:spcPct val="115000"/>
              </a:lnSpc>
              <a:spcAft>
                <a:spcPts val="1000"/>
              </a:spcAft>
            </a:pPr>
            <a:r>
              <a:rPr lang="fr-FR" sz="4400" b="1" dirty="0" smtClean="0">
                <a:effectLst/>
                <a:latin typeface="Times New Roman" panose="02020603050405020304" pitchFamily="18" charset="0"/>
                <a:ea typeface="Calibri" panose="020F0502020204030204" pitchFamily="34" charset="0"/>
                <a:cs typeface="Times New Roman" panose="02020603050405020304" pitchFamily="18" charset="0"/>
              </a:rPr>
              <a:t>Guide : Avec un profond recueillement, traçons sur nous le signe du chrétien en disant:</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Au nom du Père qui me crée par amour</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Au nom du Fils qui me porte avec amour</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Au nom de l’Esprit qui m’enfante à l’amour.   Amen !</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3513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45477" y="379827"/>
            <a:ext cx="10944665" cy="3985706"/>
          </a:xfrm>
          <a:prstGeom prst="rect">
            <a:avLst/>
          </a:prstGeom>
        </p:spPr>
        <p:txBody>
          <a:bodyPr wrap="square">
            <a:spAutoFit/>
          </a:bodyPr>
          <a:lstStyle/>
          <a:p>
            <a:pPr>
              <a:lnSpc>
                <a:spcPct val="115000"/>
              </a:lnSpc>
            </a:pPr>
            <a:r>
              <a:rPr lang="fr-FR" sz="4400" b="1" dirty="0" smtClean="0">
                <a:effectLst/>
                <a:latin typeface="Times New Roman" panose="02020603050405020304" pitchFamily="18" charset="0"/>
                <a:ea typeface="Calibri" panose="020F0502020204030204" pitchFamily="34" charset="0"/>
                <a:cs typeface="Times New Roman" panose="02020603050405020304" pitchFamily="18" charset="0"/>
              </a:rPr>
              <a:t>Invoquons la présence de l’Esprit -Saint</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15000"/>
              </a:lnSpc>
              <a:spcBef>
                <a:spcPts val="0"/>
              </a:spcBef>
              <a:spcAft>
                <a:spcPts val="1000"/>
              </a:spcAft>
              <a:buSzPts val="1100"/>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1- Souffle imprévisible,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Vent qui fait revivre,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Souffle de tempête,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Ouvre nos fenêtres, Esprit de Dieu !</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1052198" y="7299142"/>
            <a:ext cx="3956539" cy="2215662"/>
          </a:xfrm>
          <a:prstGeom prst="rect">
            <a:avLst/>
          </a:prstGeom>
        </p:spPr>
      </p:pic>
      <p:pic>
        <p:nvPicPr>
          <p:cNvPr id="7" name="Picture 6"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1011484" y="5262853"/>
            <a:ext cx="809625" cy="732790"/>
          </a:xfrm>
          <a:prstGeom prst="rect">
            <a:avLst/>
          </a:prstGeom>
          <a:noFill/>
          <a:ln>
            <a:noFill/>
          </a:ln>
          <a:extLst>
            <a:ext uri="{53640926-AAD7-44D8-BBD7-CCE9431645EC}">
              <a14:shadowObscured xmlns:a14="http://schemas.microsoft.com/office/drawing/2010/main"/>
            </a:ext>
          </a:extLst>
        </p:spPr>
      </p:pic>
      <p:pic>
        <p:nvPicPr>
          <p:cNvPr id="8" name="Picture 7" descr="Saint esprit : 308 114 images, photos de stock, objets 3D et ..."/>
          <p:cNvPicPr/>
          <p:nvPr/>
        </p:nvPicPr>
        <p:blipFill rotWithShape="1">
          <a:blip r:embed="rId4">
            <a:extLst>
              <a:ext uri="{28A0092B-C50C-407E-A947-70E740481C1C}">
                <a14:useLocalDpi xmlns:a14="http://schemas.microsoft.com/office/drawing/2010/main" val="0"/>
              </a:ext>
            </a:extLst>
          </a:blip>
          <a:srcRect l="16848" t="3214" r="14674" b="11429"/>
          <a:stretch/>
        </p:blipFill>
        <p:spPr bwMode="auto">
          <a:xfrm>
            <a:off x="10039174" y="1639134"/>
            <a:ext cx="1617494" cy="4050645"/>
          </a:xfrm>
          <a:prstGeom prst="rect">
            <a:avLst/>
          </a:prstGeom>
          <a:noFill/>
          <a:ln>
            <a:noFill/>
          </a:ln>
          <a:extLst>
            <a:ext uri="{53640926-AAD7-44D8-BBD7-CCE9431645EC}">
              <a14:shadowObscured xmlns:a14="http://schemas.microsoft.com/office/drawing/2010/main"/>
            </a:ext>
          </a:extLst>
        </p:spPr>
      </p:pic>
      <p:pic>
        <p:nvPicPr>
          <p:cNvPr id="9" name="Picture 8"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252672" y="4332256"/>
            <a:ext cx="809625" cy="732790"/>
          </a:xfrm>
          <a:prstGeom prst="rect">
            <a:avLst/>
          </a:prstGeom>
          <a:noFill/>
          <a:ln>
            <a:noFill/>
          </a:ln>
          <a:extLst>
            <a:ext uri="{53640926-AAD7-44D8-BBD7-CCE9431645EC}">
              <a14:shadowObscured xmlns:a14="http://schemas.microsoft.com/office/drawing/2010/main"/>
            </a:ext>
          </a:extLst>
        </p:spPr>
      </p:pic>
      <p:pic>
        <p:nvPicPr>
          <p:cNvPr id="10" name="Picture 9"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242028" y="5962366"/>
            <a:ext cx="809625" cy="732790"/>
          </a:xfrm>
          <a:prstGeom prst="rect">
            <a:avLst/>
          </a:prstGeom>
          <a:noFill/>
          <a:ln>
            <a:noFill/>
          </a:ln>
          <a:extLst>
            <a:ext uri="{53640926-AAD7-44D8-BBD7-CCE9431645EC}">
              <a14:shadowObscured xmlns:a14="http://schemas.microsoft.com/office/drawing/2010/main"/>
            </a:ext>
          </a:extLst>
        </p:spPr>
      </p:pic>
      <p:pic>
        <p:nvPicPr>
          <p:cNvPr id="11" name="Picture 10"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5174997" y="4476137"/>
            <a:ext cx="809625" cy="732790"/>
          </a:xfrm>
          <a:prstGeom prst="rect">
            <a:avLst/>
          </a:prstGeom>
          <a:noFill/>
          <a:ln>
            <a:noFill/>
          </a:ln>
          <a:extLst>
            <a:ext uri="{53640926-AAD7-44D8-BBD7-CCE9431645EC}">
              <a14:shadowObscured xmlns:a14="http://schemas.microsoft.com/office/drawing/2010/main"/>
            </a:ext>
          </a:extLst>
        </p:spPr>
      </p:pic>
      <p:pic>
        <p:nvPicPr>
          <p:cNvPr id="12" name="Picture 11"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1959019" y="5962366"/>
            <a:ext cx="809625" cy="732790"/>
          </a:xfrm>
          <a:prstGeom prst="rect">
            <a:avLst/>
          </a:prstGeom>
          <a:noFill/>
          <a:ln>
            <a:noFill/>
          </a:ln>
          <a:extLst>
            <a:ext uri="{53640926-AAD7-44D8-BBD7-CCE9431645EC}">
              <a14:shadowObscured xmlns:a14="http://schemas.microsoft.com/office/drawing/2010/main"/>
            </a:ext>
          </a:extLst>
        </p:spPr>
      </p:pic>
      <p:pic>
        <p:nvPicPr>
          <p:cNvPr id="13" name="Picture 12"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3617469" y="5874980"/>
            <a:ext cx="809625" cy="732790"/>
          </a:xfrm>
          <a:prstGeom prst="rect">
            <a:avLst/>
          </a:prstGeom>
          <a:noFill/>
          <a:ln>
            <a:noFill/>
          </a:ln>
          <a:extLst>
            <a:ext uri="{53640926-AAD7-44D8-BBD7-CCE9431645EC}">
              <a14:shadowObscured xmlns:a14="http://schemas.microsoft.com/office/drawing/2010/main"/>
            </a:ext>
          </a:extLst>
        </p:spPr>
      </p:pic>
      <p:pic>
        <p:nvPicPr>
          <p:cNvPr id="14" name="Picture 13"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2966398" y="4484656"/>
            <a:ext cx="809625" cy="732790"/>
          </a:xfrm>
          <a:prstGeom prst="rect">
            <a:avLst/>
          </a:prstGeom>
          <a:noFill/>
          <a:ln>
            <a:noFill/>
          </a:ln>
          <a:extLst>
            <a:ext uri="{53640926-AAD7-44D8-BBD7-CCE9431645EC}">
              <a14:shadowObscured xmlns:a14="http://schemas.microsoft.com/office/drawing/2010/main"/>
            </a:ext>
          </a:extLst>
        </p:spPr>
      </p:pic>
      <p:pic>
        <p:nvPicPr>
          <p:cNvPr id="15" name="Picture 14"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9381340" y="5689779"/>
            <a:ext cx="809625" cy="732790"/>
          </a:xfrm>
          <a:prstGeom prst="rect">
            <a:avLst/>
          </a:prstGeom>
          <a:noFill/>
          <a:ln>
            <a:noFill/>
          </a:ln>
          <a:extLst>
            <a:ext uri="{53640926-AAD7-44D8-BBD7-CCE9431645EC}">
              <a14:shadowObscured xmlns:a14="http://schemas.microsoft.com/office/drawing/2010/main"/>
            </a:ext>
          </a:extLst>
        </p:spPr>
      </p:pic>
      <p:pic>
        <p:nvPicPr>
          <p:cNvPr id="16" name="Picture 15"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7311533" y="5130467"/>
            <a:ext cx="809625" cy="732790"/>
          </a:xfrm>
          <a:prstGeom prst="rect">
            <a:avLst/>
          </a:prstGeom>
          <a:noFill/>
          <a:ln>
            <a:noFill/>
          </a:ln>
          <a:extLst>
            <a:ext uri="{53640926-AAD7-44D8-BBD7-CCE9431645EC}">
              <a14:shadowObscured xmlns:a14="http://schemas.microsoft.com/office/drawing/2010/main"/>
            </a:ext>
          </a:extLst>
        </p:spPr>
      </p:pic>
      <p:pic>
        <p:nvPicPr>
          <p:cNvPr id="17" name="Picture 16" descr="Colombe l'esprit saint Banque de photographies et d'images à haute  résolution - Alamy"/>
          <p:cNvPicPr/>
          <p:nvPr/>
        </p:nvPicPr>
        <p:blipFill rotWithShape="1">
          <a:blip r:embed="rId3" cstate="print">
            <a:extLst>
              <a:ext uri="{28A0092B-C50C-407E-A947-70E740481C1C}">
                <a14:useLocalDpi xmlns:a14="http://schemas.microsoft.com/office/drawing/2010/main" val="0"/>
              </a:ext>
            </a:extLst>
          </a:blip>
          <a:srcRect l="10933" t="15816" r="18044" b="23715"/>
          <a:stretch/>
        </p:blipFill>
        <p:spPr bwMode="auto">
          <a:xfrm>
            <a:off x="5521297" y="5502411"/>
            <a:ext cx="809625" cy="7327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33378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153551" y="647115"/>
            <a:ext cx="10677379" cy="3207032"/>
          </a:xfrm>
          <a:prstGeom prst="rect">
            <a:avLst/>
          </a:prstGeom>
        </p:spPr>
        <p:txBody>
          <a:bodyPr wrap="square">
            <a:spAutoFit/>
          </a:bodyPr>
          <a:lstStyle/>
          <a:p>
            <a:pPr algn="just">
              <a:lnSpc>
                <a:spcPct val="115000"/>
              </a:lnSpc>
            </a:pPr>
            <a:r>
              <a:rPr lang="fr-FR" sz="4400" b="1" dirty="0" smtClean="0">
                <a:effectLst/>
                <a:latin typeface="Times New Roman" panose="02020603050405020304" pitchFamily="18" charset="0"/>
                <a:ea typeface="Calibri" panose="020F0502020204030204" pitchFamily="34" charset="0"/>
                <a:cs typeface="Times New Roman" panose="02020603050405020304" pitchFamily="18" charset="0"/>
              </a:rPr>
              <a:t>Esprit de vérité brise du Seigneur</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4400" b="1" dirty="0" smtClean="0">
                <a:effectLst/>
                <a:latin typeface="Times New Roman" panose="02020603050405020304" pitchFamily="18" charset="0"/>
                <a:ea typeface="Calibri" panose="020F0502020204030204" pitchFamily="34" charset="0"/>
                <a:cs typeface="Times New Roman" panose="02020603050405020304" pitchFamily="18" charset="0"/>
              </a:rPr>
              <a:t>Esprit de liberté passe dans nos cœurs</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4400" b="1" dirty="0" smtClean="0">
                <a:effectLst/>
                <a:latin typeface="Times New Roman" panose="02020603050405020304" pitchFamily="18" charset="0"/>
                <a:ea typeface="Calibri" panose="020F0502020204030204" pitchFamily="34" charset="0"/>
                <a:cs typeface="Times New Roman" panose="02020603050405020304" pitchFamily="18" charset="0"/>
              </a:rPr>
              <a:t>Esprit de vérité brise du Seigneur</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4400" b="1" dirty="0" smtClean="0">
                <a:effectLst/>
                <a:latin typeface="Times New Roman" panose="02020603050405020304" pitchFamily="18" charset="0"/>
                <a:ea typeface="Calibri" panose="020F0502020204030204" pitchFamily="34" charset="0"/>
                <a:cs typeface="Times New Roman" panose="02020603050405020304" pitchFamily="18" charset="0"/>
              </a:rPr>
              <a:t>Esprit de liberté passe dans nos cœurs</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601328" y="3727537"/>
            <a:ext cx="4262977" cy="3275638"/>
          </a:xfrm>
          <a:prstGeom prst="rect">
            <a:avLst/>
          </a:prstGeom>
        </p:spPr>
      </p:pic>
    </p:spTree>
    <p:extLst>
      <p:ext uri="{BB962C8B-B14F-4D97-AF65-F5344CB8AC3E}">
        <p14:creationId xmlns:p14="http://schemas.microsoft.com/office/powerpoint/2010/main" val="4030232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20505" y="436098"/>
            <a:ext cx="11338560" cy="3207032"/>
          </a:xfrm>
          <a:prstGeom prst="rect">
            <a:avLst/>
          </a:prstGeom>
        </p:spPr>
        <p:txBody>
          <a:bodyPr wrap="square">
            <a:spAutoFit/>
          </a:bodyPr>
          <a:lstStyle/>
          <a:p>
            <a:pPr marR="0" lvl="0">
              <a:lnSpc>
                <a:spcPct val="115000"/>
              </a:lnSpc>
              <a:spcBef>
                <a:spcPts val="0"/>
              </a:spcBef>
              <a:spcAft>
                <a:spcPts val="1000"/>
              </a:spcAft>
              <a:buSzPts val="1100"/>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2- Flamme sur le monde,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Feu qui chasse l'ombre,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Flamme de lumière,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Viens dans nos ténèbres, Esprit de Dieu !</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60009" y="4063072"/>
            <a:ext cx="1981200" cy="2305050"/>
          </a:xfrm>
          <a:prstGeom prst="rect">
            <a:avLst/>
          </a:prstGeom>
        </p:spPr>
      </p:pic>
      <p:pic>
        <p:nvPicPr>
          <p:cNvPr id="5" name="Picture 4"/>
          <p:cNvPicPr>
            <a:picLocks noChangeAspect="1"/>
          </p:cNvPicPr>
          <p:nvPr/>
        </p:nvPicPr>
        <p:blipFill>
          <a:blip r:embed="rId2"/>
          <a:stretch>
            <a:fillRect/>
          </a:stretch>
        </p:blipFill>
        <p:spPr>
          <a:xfrm>
            <a:off x="2978833" y="4129894"/>
            <a:ext cx="1981200" cy="2305050"/>
          </a:xfrm>
          <a:prstGeom prst="rect">
            <a:avLst/>
          </a:prstGeom>
        </p:spPr>
      </p:pic>
      <p:pic>
        <p:nvPicPr>
          <p:cNvPr id="6" name="Picture 5"/>
          <p:cNvPicPr>
            <a:picLocks noChangeAspect="1"/>
          </p:cNvPicPr>
          <p:nvPr/>
        </p:nvPicPr>
        <p:blipFill>
          <a:blip r:embed="rId2"/>
          <a:stretch>
            <a:fillRect/>
          </a:stretch>
        </p:blipFill>
        <p:spPr>
          <a:xfrm>
            <a:off x="5846298" y="4129894"/>
            <a:ext cx="1981200" cy="2305050"/>
          </a:xfrm>
          <a:prstGeom prst="rect">
            <a:avLst/>
          </a:prstGeom>
        </p:spPr>
      </p:pic>
      <p:pic>
        <p:nvPicPr>
          <p:cNvPr id="7" name="Picture 6"/>
          <p:cNvPicPr>
            <a:picLocks noChangeAspect="1"/>
          </p:cNvPicPr>
          <p:nvPr/>
        </p:nvPicPr>
        <p:blipFill>
          <a:blip r:embed="rId2"/>
          <a:stretch>
            <a:fillRect/>
          </a:stretch>
        </p:blipFill>
        <p:spPr>
          <a:xfrm>
            <a:off x="8929468" y="4173269"/>
            <a:ext cx="1981200" cy="2305050"/>
          </a:xfrm>
          <a:prstGeom prst="rect">
            <a:avLst/>
          </a:prstGeom>
        </p:spPr>
      </p:pic>
    </p:spTree>
    <p:extLst>
      <p:ext uri="{BB962C8B-B14F-4D97-AF65-F5344CB8AC3E}">
        <p14:creationId xmlns:p14="http://schemas.microsoft.com/office/powerpoint/2010/main" val="302981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75248" y="509769"/>
            <a:ext cx="10691448" cy="3207032"/>
          </a:xfrm>
          <a:prstGeom prst="rect">
            <a:avLst/>
          </a:prstGeom>
        </p:spPr>
        <p:txBody>
          <a:bodyPr wrap="square">
            <a:spAutoFit/>
          </a:bodyPr>
          <a:lstStyle/>
          <a:p>
            <a:pPr>
              <a:lnSpc>
                <a:spcPct val="115000"/>
              </a:lnSpc>
            </a:pPr>
            <a:r>
              <a:rPr lang="fr-FR" sz="4400" dirty="0">
                <a:latin typeface="Times New Roman" panose="02020603050405020304" pitchFamily="18" charset="0"/>
                <a:ea typeface="Calibri" panose="020F0502020204030204" pitchFamily="34" charset="0"/>
                <a:cs typeface="Times New Roman" panose="02020603050405020304" pitchFamily="18" charset="0"/>
              </a:rPr>
              <a:t>3</a:t>
            </a: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-Voix qui nous rassemble, Esprit de Dieu,</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Cri d'une espérance, Esprit de Dieu,</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Voix qui nous réveille, Esprit de Dieu,</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Clame la Nouvelle, Esprit de Dieu!</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194" name="Picture 2" descr="Flamme Stock Illustrations, Vecteurs, &amp; Clipart – (872,359 Stock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7883" y="4067174"/>
            <a:ext cx="16383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lamme Stock Illustrations, Vecteurs, &amp; Clipart – (872,359 Stock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068" y="4067175"/>
            <a:ext cx="16383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lamme Stock Illustrations, Vecteurs, &amp; Clipart – (872,359 Stock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8092" y="4067175"/>
            <a:ext cx="16383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lamme Stock Illustrations, Vecteurs, &amp; Clipart – (872,359 Stock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046" y="4067175"/>
            <a:ext cx="16383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Flamme Stock Illustrations, Vecteurs, &amp; Clipart – (872,359 Stock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89" y="4067175"/>
            <a:ext cx="16383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4708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787792" y="1535915"/>
            <a:ext cx="11197882" cy="3207032"/>
          </a:xfrm>
          <a:prstGeom prst="rect">
            <a:avLst/>
          </a:prstGeom>
        </p:spPr>
        <p:txBody>
          <a:bodyPr wrap="square">
            <a:spAutoFit/>
          </a:bodyPr>
          <a:lstStyle/>
          <a:p>
            <a:pPr>
              <a:lnSpc>
                <a:spcPct val="115000"/>
              </a:lnSpc>
              <a:spcAft>
                <a:spcPts val="1000"/>
              </a:spcAft>
            </a:pPr>
            <a:r>
              <a:rPr lang="fr-FR" sz="4400" dirty="0">
                <a:latin typeface="Times New Roman" panose="02020603050405020304" pitchFamily="18" charset="0"/>
                <a:ea typeface="Calibri" panose="020F0502020204030204" pitchFamily="34" charset="0"/>
                <a:cs typeface="Times New Roman" panose="02020603050405020304" pitchFamily="18" charset="0"/>
              </a:rPr>
              <a:t>4</a:t>
            </a: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-Source de sagesse,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Puits de la tendresse,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Source pour ton peuple, Esprit de Dieu,</a:t>
            </a:r>
            <a:b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Coule en nos demeures, Esprit de Dieu !</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0869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4745" y="168812"/>
            <a:ext cx="11830929" cy="6863417"/>
          </a:xfrm>
          <a:prstGeom prst="rect">
            <a:avLst/>
          </a:prstGeom>
        </p:spPr>
        <p:txBody>
          <a:bodyPr wrap="square">
            <a:spAutoFit/>
          </a:bodyPr>
          <a:lstStyle/>
          <a:p>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Psaume 62 : soif de Dieu</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4400" b="1" dirty="0" smtClean="0">
                <a:effectLst/>
                <a:latin typeface="Times New Roman" panose="02020603050405020304" pitchFamily="18" charset="0"/>
                <a:ea typeface="Calibri" panose="020F0502020204030204" pitchFamily="34" charset="0"/>
                <a:cs typeface="Times New Roman" panose="02020603050405020304" pitchFamily="18" charset="0"/>
              </a:rPr>
              <a:t>Commentaire </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Le psaume 62 est une prière de désir, de soif, de faim de Dieu qui engage notre âme et tout notre être en entier. Avoir soif de Dieu, le chercher en toutes choses et avant toutes choses, c’est le moteur même de la vie spirituelle. Reconnaitre qu’il me manque, que mon désir le plus vrai au-delà des pulsions instinctives, est orienté vers Lui, la source intarissable.</a:t>
            </a:r>
            <a:endParaRPr lang="en-US" sz="44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1834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39151" y="253218"/>
            <a:ext cx="11704319" cy="3477875"/>
          </a:xfrm>
          <a:prstGeom prst="rect">
            <a:avLst/>
          </a:prstGeom>
        </p:spPr>
        <p:txBody>
          <a:bodyPr wrap="square">
            <a:spAutoFit/>
          </a:bodyPr>
          <a:lstStyle/>
          <a:p>
            <a:r>
              <a:rPr lang="fr-FR" sz="4400" dirty="0" smtClean="0">
                <a:effectLst/>
                <a:latin typeface="Times New Roman" panose="02020603050405020304" pitchFamily="18" charset="0"/>
                <a:ea typeface="Calibri" panose="020F0502020204030204" pitchFamily="34" charset="0"/>
                <a:cs typeface="Times New Roman" panose="02020603050405020304" pitchFamily="18" charset="0"/>
              </a:rPr>
              <a:t>En méditant et en priant les paroles du psalmiste, demandons au Seigneur d’étancher notre soif d’amour, de justice et de paix. Demandons-lui de creuser toujours en nous le désir de le chercher en toutes circonstances.</a:t>
            </a:r>
            <a:endParaRPr lang="en-US" sz="4400" dirty="0"/>
          </a:p>
        </p:txBody>
      </p:sp>
      <p:sp>
        <p:nvSpPr>
          <p:cNvPr id="3" name="Rectangle 2"/>
          <p:cNvSpPr/>
          <p:nvPr/>
        </p:nvSpPr>
        <p:spPr>
          <a:xfrm>
            <a:off x="239151" y="3654739"/>
            <a:ext cx="11704319" cy="1508105"/>
          </a:xfrm>
          <a:prstGeom prst="rect">
            <a:avLst/>
          </a:prstGeom>
        </p:spPr>
        <p:txBody>
          <a:bodyPr wrap="square">
            <a:spAutoFit/>
          </a:bodyPr>
          <a:lstStyle/>
          <a:p>
            <a:pPr algn="just">
              <a:lnSpc>
                <a:spcPct val="115000"/>
              </a:lnSpc>
            </a:pPr>
            <a:r>
              <a:rPr lang="fr-FR" sz="4000" b="1" dirty="0" smtClean="0">
                <a:effectLst/>
                <a:latin typeface="Times New Roman" panose="02020603050405020304" pitchFamily="18" charset="0"/>
                <a:ea typeface="Calibri" panose="020F0502020204030204" pitchFamily="34" charset="0"/>
                <a:cs typeface="Times New Roman" panose="02020603050405020304" pitchFamily="18" charset="0"/>
              </a:rPr>
              <a:t>Nous prions le psaume personnellement en silence après nous ferons la résonnance.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239150" y="5162844"/>
            <a:ext cx="11521437" cy="1323439"/>
          </a:xfrm>
          <a:prstGeom prst="rect">
            <a:avLst/>
          </a:prstGeom>
        </p:spPr>
        <p:txBody>
          <a:bodyPr wrap="square">
            <a:spAutoFit/>
          </a:bodyPr>
          <a:lstStyle/>
          <a:p>
            <a:pPr algn="just"/>
            <a:r>
              <a:rPr lang="fr-FR" sz="4000" dirty="0" smtClean="0">
                <a:effectLst/>
                <a:latin typeface="Times New Roman" panose="02020603050405020304" pitchFamily="18" charset="0"/>
                <a:ea typeface="Calibri" panose="020F0502020204030204" pitchFamily="34" charset="0"/>
                <a:cs typeface="Times New Roman" panose="02020603050405020304" pitchFamily="18" charset="0"/>
              </a:rPr>
              <a:t>Antienne : </a:t>
            </a:r>
            <a:r>
              <a:rPr lang="fr-FR" sz="4000" b="1" dirty="0" smtClean="0">
                <a:effectLst/>
                <a:latin typeface="Times New Roman" panose="02020603050405020304" pitchFamily="18" charset="0"/>
                <a:ea typeface="Calibri" panose="020F0502020204030204" pitchFamily="34" charset="0"/>
                <a:cs typeface="Times New Roman" panose="02020603050405020304" pitchFamily="18" charset="0"/>
              </a:rPr>
              <a:t>J’ai soif de toi mon Dieu, J’ai de ton amour. J’ai soif de ta parole, Jésus j’ai soif de toi</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79961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81354" y="239150"/>
            <a:ext cx="11591778" cy="6321731"/>
          </a:xfrm>
          <a:prstGeom prst="rect">
            <a:avLst/>
          </a:prstGeom>
        </p:spPr>
        <p:txBody>
          <a:bodyPr wrap="square">
            <a:spAutoFit/>
          </a:bodyPr>
          <a:lstStyle/>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Dieu, tu es mon Dieu, je te cherche dès l'aube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Mon âme a soif de toi ; après toi languit ma chair, terre aride, altérée, sans eau. Je t'ai contemplé au sanctuaire, j'ai vu ta force et ta gloire.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Ton amour vaut mieux que la vie : tu seras la louange de mes lèvres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Toute ma vie je vais te bénir, lever les mains en invoquant ton nom.</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Comme par un festin je serai rassasié ; la joie sur les lèvres, je dirai ta louange.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Dans la nuit, je me souviens de toi et je reste des heures à te parler.</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Oui, tu es venu à mon secours : je crie de joie à l'ombre de tes ailes.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Mon âme s'attache à toi, ta main droite me soutient. </a:t>
            </a:r>
          </a:p>
          <a:p>
            <a:pPr algn="ctr">
              <a:lnSpc>
                <a:spcPct val="115000"/>
              </a:lnSpc>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Gloire à Toi Père……</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84053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18979" y="548641"/>
            <a:ext cx="10592973" cy="3618426"/>
          </a:xfrm>
          <a:prstGeom prst="rect">
            <a:avLst/>
          </a:prstGeom>
        </p:spPr>
        <p:txBody>
          <a:bodyPr wrap="square">
            <a:spAutoFit/>
          </a:bodyPr>
          <a:lstStyle/>
          <a:p>
            <a:pPr marL="457200" marR="0" algn="just">
              <a:lnSpc>
                <a:spcPct val="115000"/>
              </a:lnSpc>
              <a:spcBef>
                <a:spcPts val="0"/>
              </a:spcBef>
              <a:spcAft>
                <a:spcPts val="0"/>
              </a:spcAft>
            </a:pPr>
            <a:r>
              <a:rPr lang="fr-FR" sz="3200" b="1" dirty="0" smtClean="0">
                <a:effectLst/>
                <a:latin typeface="Times New Roman" panose="02020603050405020304" pitchFamily="18" charset="0"/>
                <a:ea typeface="Calibri" panose="020F0502020204030204" pitchFamily="34" charset="0"/>
                <a:cs typeface="Times New Roman" panose="02020603050405020304" pitchFamily="18" charset="0"/>
              </a:rPr>
              <a:t>Cantique des trois enfants, hymne de l’univers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Cantique des créatures (Taizé)</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Toutes les œuvres du Seigneur,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Vous les anges du Seigneur,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A lui louange pour toujours,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2461846" y="4167067"/>
            <a:ext cx="9495692" cy="2357568"/>
          </a:xfrm>
          <a:prstGeom prst="rect">
            <a:avLst/>
          </a:prstGeom>
        </p:spPr>
        <p:txBody>
          <a:bodyPr wrap="square">
            <a:spAutoFit/>
          </a:bodyPr>
          <a:lstStyle/>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Vous les cieux,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les eaux dessus le ciel,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toutes les puissances du Seigneur,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1349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14399" y="1111347"/>
            <a:ext cx="9819250" cy="4751044"/>
          </a:xfrm>
          <a:prstGeom prst="rect">
            <a:avLst/>
          </a:prstGeom>
        </p:spPr>
        <p:txBody>
          <a:bodyPr wrap="square">
            <a:spAutoFit/>
          </a:bodyPr>
          <a:lstStyle/>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Et vous la lune et le soleil,</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 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les astres du ciel,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Vous toutes, pluies et rosées,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Vous tous souffles et vents,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le feu et la chaleur,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la fraîcheur et le froid,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0513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76776" y="1041010"/>
            <a:ext cx="11169747" cy="5445593"/>
          </a:xfrm>
          <a:prstGeom prst="rect">
            <a:avLst/>
          </a:prstGeom>
        </p:spPr>
        <p:txBody>
          <a:bodyPr wrap="square">
            <a:spAutoFit/>
          </a:bodyPr>
          <a:lstStyle/>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5.</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Et vous les nuits et les jours,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les ténèbres, la lumière,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les éclairs, les nuées,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p>
          <a:p>
            <a:pPr>
              <a:lnSpc>
                <a:spcPct val="115000"/>
              </a:lnSpc>
              <a:spcAft>
                <a:spcPts val="1000"/>
              </a:spcAft>
            </a:pP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6.</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Et vous montagnes et collines,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les plantes de la terre,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Et vous sources et fontaines,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9812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844061" y="661183"/>
            <a:ext cx="10761785" cy="5445593"/>
          </a:xfrm>
          <a:prstGeom prst="rect">
            <a:avLst/>
          </a:prstGeom>
        </p:spPr>
        <p:txBody>
          <a:bodyPr wrap="square">
            <a:spAutoFit/>
          </a:bodyPr>
          <a:lstStyle/>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7.</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Et vous rivières, océans,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Vous tous bêtes et troupeaux,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Vous tous oiseaux dans le ciel,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p>
          <a:p>
            <a:pPr>
              <a:lnSpc>
                <a:spcPct val="115000"/>
              </a:lnSpc>
              <a:spcAft>
                <a:spcPts val="1000"/>
              </a:spcAft>
            </a:pP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8.</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Vous, les enfants des hommes,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Les esprits et les âmes des justes,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a:t>
            </a: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fr-FR"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Les saints et les humbles de cœur, </a:t>
            </a:r>
            <a:r>
              <a:rPr lang="fr-FR"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Bénissez le Seigneur! Bénissez le Seigneur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81298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6365" y="291698"/>
            <a:ext cx="11217499" cy="3170099"/>
          </a:xfrm>
          <a:prstGeom prst="rect">
            <a:avLst/>
          </a:prstGeom>
        </p:spPr>
        <p:txBody>
          <a:bodyPr wrap="square">
            <a:spAutoFit/>
          </a:bodyPr>
          <a:lstStyle/>
          <a:p>
            <a:r>
              <a:rPr lang="fr-FR" sz="4000" b="1" i="0" cap="all" dirty="0" smtClean="0">
                <a:effectLst/>
                <a:latin typeface="Open Sans"/>
              </a:rPr>
              <a:t>Parole de Dieu : (</a:t>
            </a:r>
            <a:r>
              <a:rPr lang="fr-FR" sz="4000" b="1" i="0" cap="all" dirty="0" err="1" smtClean="0">
                <a:effectLst/>
                <a:latin typeface="Open Sans"/>
              </a:rPr>
              <a:t>Ap</a:t>
            </a:r>
            <a:r>
              <a:rPr lang="fr-FR" sz="4000" b="1" i="0" cap="all" dirty="0" smtClean="0">
                <a:effectLst/>
                <a:latin typeface="Open Sans"/>
              </a:rPr>
              <a:t> 14, 4b-5)</a:t>
            </a:r>
          </a:p>
          <a:p>
            <a:r>
              <a:rPr lang="fr-FR" sz="4000" b="0" i="0" dirty="0" smtClean="0">
                <a:effectLst/>
                <a:latin typeface="Open Sans"/>
              </a:rPr>
              <a:t>Ils ont été rachetés du milieu des hommes pour être offerts les premiers à Dieu et à l’Agneau. Ils n’ont jamais proféré de mensonge ; ils sont irréprochables.</a:t>
            </a:r>
            <a:endParaRPr lang="en-US" sz="4000" dirty="0"/>
          </a:p>
        </p:txBody>
      </p:sp>
      <p:sp>
        <p:nvSpPr>
          <p:cNvPr id="4" name="Rectangle 3"/>
          <p:cNvSpPr/>
          <p:nvPr/>
        </p:nvSpPr>
        <p:spPr>
          <a:xfrm>
            <a:off x="386365" y="3835285"/>
            <a:ext cx="11552349" cy="2185214"/>
          </a:xfrm>
          <a:prstGeom prst="rect">
            <a:avLst/>
          </a:prstGeom>
        </p:spPr>
        <p:txBody>
          <a:bodyPr wrap="square">
            <a:spAutoFit/>
          </a:bodyPr>
          <a:lstStyle/>
          <a:p>
            <a:r>
              <a:rPr lang="fr-FR" sz="3200" b="1" i="0" cap="all" dirty="0" smtClean="0">
                <a:effectLst/>
                <a:latin typeface="Open Sans"/>
              </a:rPr>
              <a:t>Répons</a:t>
            </a:r>
          </a:p>
          <a:p>
            <a:r>
              <a:rPr lang="fr-FR" sz="3200" b="0" i="0" dirty="0" smtClean="0">
                <a:effectLst/>
                <a:latin typeface="Open Sans"/>
              </a:rPr>
              <a:t>R/ Un bonheur sans fin illuminera leur visage.</a:t>
            </a:r>
          </a:p>
          <a:p>
            <a:r>
              <a:rPr lang="fr-FR" sz="3200" b="0" i="0" dirty="0" smtClean="0">
                <a:effectLst/>
                <a:latin typeface="Open Sans"/>
              </a:rPr>
              <a:t>V/ Plus de mort ni de pleur, plus de cri ni de peine. R/</a:t>
            </a:r>
          </a:p>
          <a:p>
            <a:r>
              <a:rPr lang="fr-FR" sz="4000" b="0" i="0" dirty="0" smtClean="0">
                <a:effectLst/>
                <a:latin typeface="Open Sans"/>
              </a:rPr>
              <a:t>V/ Allégresse et joie dans leur cœur. R/</a:t>
            </a:r>
            <a:endParaRPr lang="fr-FR" sz="4000" b="0" i="0" dirty="0">
              <a:effectLst/>
              <a:latin typeface="Open Sans"/>
            </a:endParaRPr>
          </a:p>
        </p:txBody>
      </p:sp>
    </p:spTree>
    <p:extLst>
      <p:ext uri="{BB962C8B-B14F-4D97-AF65-F5344CB8AC3E}">
        <p14:creationId xmlns:p14="http://schemas.microsoft.com/office/powerpoint/2010/main" val="15033611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23557" y="0"/>
            <a:ext cx="11521440" cy="5829288"/>
          </a:xfrm>
          <a:prstGeom prst="rect">
            <a:avLst/>
          </a:prstGeom>
        </p:spPr>
        <p:txBody>
          <a:bodyPr wrap="square">
            <a:spAutoFit/>
          </a:bodyPr>
          <a:lstStyle/>
          <a:p>
            <a:pPr algn="just">
              <a:lnSpc>
                <a:spcPct val="115000"/>
              </a:lnSpc>
            </a:pPr>
            <a:r>
              <a:rPr lang="fr-FR" sz="3200" b="1" dirty="0" smtClean="0">
                <a:effectLst/>
                <a:latin typeface="Times New Roman" panose="02020603050405020304" pitchFamily="18" charset="0"/>
                <a:ea typeface="Calibri" panose="020F0502020204030204" pitchFamily="34" charset="0"/>
                <a:cs typeface="Times New Roman" panose="02020603050405020304" pitchFamily="18" charset="0"/>
              </a:rPr>
              <a:t>INTERCESSIONS</a:t>
            </a:r>
            <a:endParaRPr lang="en-US" sz="32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Avec les martyrs qui ont donné leur vie pour la Parole de Dieu, louons notre Sauveur, le témoin fidèle :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fr-FR" sz="3200" b="1" dirty="0" smtClean="0">
                <a:effectLst/>
                <a:latin typeface="Times New Roman" panose="02020603050405020304" pitchFamily="18" charset="0"/>
                <a:ea typeface="Calibri" panose="020F0502020204030204" pitchFamily="34" charset="0"/>
                <a:cs typeface="Times New Roman" panose="02020603050405020304" pitchFamily="18" charset="0"/>
              </a:rPr>
              <a:t>R/ NOUS T'ACCLAMONS, SEIGNEUR DU GLOIRE ! </a:t>
            </a:r>
            <a:endParaRPr lang="en-US" sz="32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Par les martyrs qui ont accepté de mourir pour témoigner de la foi, - donne-nous l'esprit de liberté.</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 Par les martyrs qui ont versé leur sang pour confesser ton nom, - accorde-nous la force de la toi.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11891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3895" y="464234"/>
            <a:ext cx="11662117" cy="3268587"/>
          </a:xfrm>
          <a:prstGeom prst="rect">
            <a:avLst/>
          </a:prstGeom>
        </p:spPr>
        <p:txBody>
          <a:bodyPr wrap="square">
            <a:spAutoFit/>
          </a:bodyPr>
          <a:lstStyle/>
          <a:p>
            <a:pPr algn="just">
              <a:lnSpc>
                <a:spcPct val="150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Par les martyrs qui l'ont suivi sur le chemin de la croix, - fortifie-nous dans les épreuves.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 Par les martyrs qui ont lavé leur robe dans le sang de l'Agneau, - fais-nous vaincre les tentations de ce monde.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42" name="Picture 2" descr="Agneau De Dieu&quot; - Images et vidéos libres de droits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4205" y="4212629"/>
            <a:ext cx="5569975" cy="264537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3637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39152" y="182881"/>
            <a:ext cx="11479236" cy="6038576"/>
          </a:xfrm>
          <a:prstGeom prst="rect">
            <a:avLst/>
          </a:prstGeom>
        </p:spPr>
        <p:txBody>
          <a:bodyPr wrap="square">
            <a:spAutoFit/>
          </a:bodyPr>
          <a:lstStyle/>
          <a:p>
            <a:pPr marL="457200" marR="0" algn="just">
              <a:lnSpc>
                <a:spcPct val="115000"/>
              </a:lnSpc>
              <a:spcBef>
                <a:spcPts val="0"/>
              </a:spcBef>
              <a:spcAft>
                <a:spcPts val="0"/>
              </a:spcAft>
            </a:pPr>
            <a:r>
              <a:rPr lang="fr-FR" sz="3200" b="1" dirty="0" smtClean="0">
                <a:effectLst/>
                <a:latin typeface="Times New Roman" panose="02020603050405020304" pitchFamily="18" charset="0"/>
                <a:ea typeface="Calibri" panose="020F0502020204030204" pitchFamily="34" charset="0"/>
                <a:cs typeface="Times New Roman" panose="02020603050405020304" pitchFamily="18" charset="0"/>
              </a:rPr>
              <a:t>Notre Père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b="1" dirty="0" smtClean="0">
                <a:effectLst/>
                <a:latin typeface="Times New Roman" panose="02020603050405020304" pitchFamily="18" charset="0"/>
                <a:ea typeface="Calibri" panose="020F0502020204030204" pitchFamily="34" charset="0"/>
                <a:cs typeface="Times New Roman" panose="02020603050405020304" pitchFamily="18" charset="0"/>
              </a:rPr>
              <a:t>Prière conclusive  (Ensemble)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 Ô Dieu qui n'abandonne ni ne confond personne qui espère en toi, je te prie par ta Bonté paternelle et par Jésus-Christ, ton très-cher Fils, donne-moi une confiance filiale envers toi, et une méfiance continuelle de moi-même, afin qu'en toutes les nécessités, besoins et dangers, je prenne mon recours vers toi: car toi peux mieux me secourir, et tu sais ce qui m'est utile. C'est à toi et à ta Providence pleine d'amour que j'abandonne tout ; fais seulement, ô mon Dieu, que je ne te déplaise jamais mais que je te reste toujours fidèle, jusqu'à ce que j'arrive là où tu remplis tout-à-fait l'espérance de tes élus ».  </a:t>
            </a:r>
            <a:r>
              <a:rPr lang="fr-FR" sz="2800" b="1" dirty="0" smtClean="0">
                <a:effectLst/>
                <a:latin typeface="Times New Roman" panose="02020603050405020304" pitchFamily="18" charset="0"/>
                <a:ea typeface="Calibri" panose="020F0502020204030204" pitchFamily="34" charset="0"/>
                <a:cs typeface="Times New Roman" panose="02020603050405020304" pitchFamily="18" charset="0"/>
              </a:rPr>
              <a:t>Amen</a:t>
            </a:r>
            <a:endParaRPr lang="en-US"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r">
              <a:lnSpc>
                <a:spcPct val="115000"/>
              </a:lnSpc>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fr-FR" sz="2800" b="1" dirty="0" smtClean="0">
                <a:effectLst/>
                <a:latin typeface="Times New Roman" panose="02020603050405020304" pitchFamily="18" charset="0"/>
                <a:ea typeface="Calibri" panose="020F0502020204030204" pitchFamily="34" charset="0"/>
                <a:cs typeface="Times New Roman" panose="02020603050405020304" pitchFamily="18" charset="0"/>
              </a:rPr>
              <a:t>(Prière de Saint Pie VI sur l’espérance)</a:t>
            </a:r>
            <a:r>
              <a:rPr lang="fr-FR"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fr-FR"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76049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0000"/>
            </a:gs>
            <a:gs pos="67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323557" y="365760"/>
            <a:ext cx="8820443" cy="3539430"/>
          </a:xfrm>
          <a:prstGeom prst="rect">
            <a:avLst/>
          </a:prstGeom>
        </p:spPr>
        <p:txBody>
          <a:bodyPr wrap="square">
            <a:spAutoFit/>
          </a:bodyPr>
          <a:lstStyle/>
          <a:p>
            <a:r>
              <a:rPr lang="fr-FR" sz="3200" b="1" dirty="0" smtClean="0">
                <a:effectLst/>
                <a:latin typeface="Times New Roman" panose="02020603050405020304" pitchFamily="18" charset="0"/>
                <a:ea typeface="Calibri" panose="020F0502020204030204" pitchFamily="34" charset="0"/>
              </a:rPr>
              <a:t>Chant final</a:t>
            </a:r>
            <a:r>
              <a:rPr lang="fr-FR" sz="3200" dirty="0" smtClean="0">
                <a:effectLst/>
                <a:latin typeface="Times New Roman" panose="02020603050405020304" pitchFamily="18" charset="0"/>
                <a:ea typeface="Calibri" panose="020F0502020204030204" pitchFamily="34" charset="0"/>
              </a:rPr>
              <a:t> </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Marie, témoin d'une espérance,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pour le seigneur tu t'es levée.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Au sein du peuple de l'alliance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tu me fais signe d'avancer</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toujours plus loin, toujours plus loin.</a:t>
            </a:r>
            <a:br>
              <a:rPr lang="fr-FR" sz="3200" dirty="0" smtClean="0">
                <a:effectLst/>
                <a:latin typeface="Times New Roman" panose="02020603050405020304" pitchFamily="18" charset="0"/>
                <a:ea typeface="Calibri" panose="020F0502020204030204" pitchFamily="34" charset="0"/>
              </a:rPr>
            </a:br>
            <a:endParaRPr lang="en-US" sz="3200" dirty="0"/>
          </a:p>
        </p:txBody>
      </p:sp>
      <p:sp>
        <p:nvSpPr>
          <p:cNvPr id="3" name="Rectangle 2"/>
          <p:cNvSpPr/>
          <p:nvPr/>
        </p:nvSpPr>
        <p:spPr>
          <a:xfrm>
            <a:off x="5036234" y="3899562"/>
            <a:ext cx="6710289" cy="2554545"/>
          </a:xfrm>
          <a:prstGeom prst="rect">
            <a:avLst/>
          </a:prstGeom>
        </p:spPr>
        <p:txBody>
          <a:bodyPr wrap="square">
            <a:spAutoFit/>
          </a:bodyPr>
          <a:lstStyle/>
          <a:p>
            <a:r>
              <a:rPr lang="fr-FR" sz="3200" dirty="0" smtClean="0">
                <a:effectLst/>
                <a:latin typeface="Times New Roman" panose="02020603050405020304" pitchFamily="18" charset="0"/>
                <a:ea typeface="Calibri" panose="020F0502020204030204" pitchFamily="34" charset="0"/>
              </a:rPr>
              <a:t>1-Mère du Christ et notre Mère,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Tu bénis Dieu, printemps de vie.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En toi l'Esprit fait des merveilles,</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Avec amour il te conduit.</a:t>
            </a:r>
            <a:br>
              <a:rPr lang="fr-FR" sz="3200" dirty="0" smtClean="0">
                <a:effectLst/>
                <a:latin typeface="Times New Roman" panose="02020603050405020304" pitchFamily="18" charset="0"/>
                <a:ea typeface="Calibri" panose="020F0502020204030204" pitchFamily="34" charset="0"/>
              </a:rPr>
            </a:br>
            <a:endParaRPr lang="en-US" sz="3200" dirty="0"/>
          </a:p>
        </p:txBody>
      </p:sp>
      <p:pic>
        <p:nvPicPr>
          <p:cNvPr id="4" name="Picture 10" descr="Clipart De Guirlande De Noël Bordure Vectorielle Décoration Pour Cartes De  Vacances Invitations Bannières Feuilles De Houx Cloche Baies Poinsettia  Isolés Sur Un Fond Blanc Plante Détoile De Noël Avec Le Rub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6405" y="242363"/>
            <a:ext cx="5408407" cy="31457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INGERINSPIRE Vierge Marie Peinture Pochoir 29.7x21cm Réutilisable Notre  Dame Dessin Gabarit Caractère Religieux Plastique Pochoir Décoratif  Chapelet Pochoir pour Peinture Sur Bois Mur : Amazon.fr: Cuisine et Mais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5274" y="3274844"/>
            <a:ext cx="2536874" cy="3583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9050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706794" y="455750"/>
            <a:ext cx="6096000" cy="3046988"/>
          </a:xfrm>
          <a:prstGeom prst="rect">
            <a:avLst/>
          </a:prstGeom>
        </p:spPr>
        <p:txBody>
          <a:bodyPr>
            <a:spAutoFit/>
          </a:bodyPr>
          <a:lstStyle/>
          <a:p>
            <a:r>
              <a:rPr lang="fr-FR" sz="3200" dirty="0" smtClean="0">
                <a:effectLst/>
                <a:latin typeface="Times New Roman" panose="02020603050405020304" pitchFamily="18" charset="0"/>
                <a:ea typeface="Calibri" panose="020F0502020204030204" pitchFamily="34" charset="0"/>
              </a:rPr>
              <a:t>2-Quelqu'un t'appelle et te visite,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Ton cœur frémit à sa venue.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C'est à l'audace qu'il t'invite,</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Tu vas sans peur vers l'inconnu.</a:t>
            </a:r>
            <a:br>
              <a:rPr lang="fr-FR" sz="3200" dirty="0" smtClean="0">
                <a:effectLst/>
                <a:latin typeface="Times New Roman" panose="02020603050405020304" pitchFamily="18" charset="0"/>
                <a:ea typeface="Calibri" panose="020F0502020204030204" pitchFamily="34" charset="0"/>
              </a:rPr>
            </a:br>
            <a:r>
              <a:rPr lang="fr-FR" sz="3200" dirty="0" smtClean="0">
                <a:effectLst/>
                <a:latin typeface="Times New Roman" panose="02020603050405020304" pitchFamily="18" charset="0"/>
                <a:ea typeface="Calibri" panose="020F0502020204030204" pitchFamily="34" charset="0"/>
              </a:rPr>
              <a:t/>
            </a:r>
            <a:br>
              <a:rPr lang="fr-FR" sz="3200" dirty="0" smtClean="0">
                <a:effectLst/>
                <a:latin typeface="Times New Roman" panose="02020603050405020304" pitchFamily="18" charset="0"/>
                <a:ea typeface="Calibri" panose="020F0502020204030204" pitchFamily="34" charset="0"/>
              </a:rPr>
            </a:br>
            <a:endParaRPr lang="en-US" sz="3200" dirty="0"/>
          </a:p>
        </p:txBody>
      </p:sp>
      <p:sp>
        <p:nvSpPr>
          <p:cNvPr id="3" name="Rectangle 2"/>
          <p:cNvSpPr/>
          <p:nvPr/>
        </p:nvSpPr>
        <p:spPr>
          <a:xfrm>
            <a:off x="4117143" y="3369729"/>
            <a:ext cx="7165145" cy="2357568"/>
          </a:xfrm>
          <a:prstGeom prst="rect">
            <a:avLst/>
          </a:prstGeom>
        </p:spPr>
        <p:txBody>
          <a:bodyPr wrap="square">
            <a:spAutoFit/>
          </a:bodyPr>
          <a:lstStyle/>
          <a:p>
            <a:pPr>
              <a:lnSpc>
                <a:spcPct val="115000"/>
              </a:lnSpc>
            </a:pPr>
            <a:r>
              <a:rPr lang="fr-FR" sz="3200" dirty="0">
                <a:latin typeface="Times New Roman" panose="02020603050405020304" pitchFamily="18" charset="0"/>
                <a:ea typeface="Calibri" panose="020F0502020204030204" pitchFamily="34" charset="0"/>
                <a:cs typeface="Times New Roman" panose="02020603050405020304" pitchFamily="18" charset="0"/>
              </a:rPr>
              <a:t>3</a:t>
            </a: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-Comme un grand vent sur les disciples</a:t>
            </a:r>
            <a:b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L'Esprit de Dieu vient à souffler.</a:t>
            </a:r>
            <a:b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Tu es au cœur de cette Eglise</a:t>
            </a:r>
            <a:b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fr-FR" sz="3200" dirty="0" smtClean="0">
                <a:effectLst/>
                <a:latin typeface="Times New Roman" panose="02020603050405020304" pitchFamily="18" charset="0"/>
                <a:ea typeface="Calibri" panose="020F0502020204030204" pitchFamily="34" charset="0"/>
                <a:cs typeface="Times New Roman" panose="02020603050405020304" pitchFamily="18" charset="0"/>
              </a:rPr>
              <a:t>Où chacun doit se réveiller.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8" descr="Bordure noel images vectorielles, Bordure noel vecteurs libres de droits |  Deposit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4563" y="4596594"/>
            <a:ext cx="3398286" cy="226140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250 idées de Vierge marie en 2024 | vierge marie, vierge, cathéchis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6860"/>
            <a:ext cx="3761550" cy="647114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3596637" y="1307944"/>
            <a:ext cx="2314486" cy="2314486"/>
          </a:xfrm>
          <a:prstGeom prst="rect">
            <a:avLst/>
          </a:prstGeom>
        </p:spPr>
      </p:pic>
    </p:spTree>
    <p:extLst>
      <p:ext uri="{BB962C8B-B14F-4D97-AF65-F5344CB8AC3E}">
        <p14:creationId xmlns:p14="http://schemas.microsoft.com/office/powerpoint/2010/main" val="37364567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09489" y="890695"/>
            <a:ext cx="6555545" cy="5047536"/>
          </a:xfrm>
          <a:prstGeom prst="rect">
            <a:avLst/>
          </a:prstGeom>
        </p:spPr>
        <p:txBody>
          <a:bodyPr wrap="square">
            <a:spAutoFit/>
          </a:bodyPr>
          <a:lstStyle/>
          <a:p>
            <a:pPr marL="457200" marR="0">
              <a:lnSpc>
                <a:spcPct val="115000"/>
              </a:lnSpc>
              <a:spcBef>
                <a:spcPts val="0"/>
              </a:spcBef>
              <a:spcAft>
                <a:spcPts val="0"/>
              </a:spcAft>
            </a:pPr>
            <a:r>
              <a:rPr lang="fr-FR" sz="48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Marie  secours des chrétiens……. prie pour nous</a:t>
            </a:r>
          </a:p>
          <a:p>
            <a:pPr marL="457200" marR="0">
              <a:lnSpc>
                <a:spcPct val="115000"/>
              </a:lnSpc>
              <a:spcBef>
                <a:spcPts val="0"/>
              </a:spcBef>
              <a:spcAft>
                <a:spcPts val="0"/>
              </a:spcAft>
            </a:pPr>
            <a:endParaRPr lang="en-US" sz="48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fr-FR" sz="4800"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4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fr-FR" sz="4800"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Au nom du Père …</a:t>
            </a:r>
            <a:endParaRPr lang="en-US" sz="4800"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40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268" name="Picture 4" descr="Départ En Retraite&quot; - Images et vidéos libres de droits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5034" y="139738"/>
            <a:ext cx="4678177" cy="654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7013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411</TotalTime>
  <Words>550</Words>
  <Application>Microsoft Office PowerPoint</Application>
  <PresentationFormat>Widescreen</PresentationFormat>
  <Paragraphs>80</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Calibri</vt:lpstr>
      <vt:lpstr>Open Sans</vt:lpstr>
      <vt:lpstr>Times New Roman</vt:lpstr>
      <vt:lpstr>Tw Cen MT</vt:lpstr>
      <vt:lpstr>Tw Cen MT Condensed</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21</cp:revision>
  <dcterms:created xsi:type="dcterms:W3CDTF">2024-12-26T16:54:18Z</dcterms:created>
  <dcterms:modified xsi:type="dcterms:W3CDTF">2024-12-27T01:49:25Z</dcterms:modified>
</cp:coreProperties>
</file>