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76"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E0A1C8-7370-43CD-BA74-89B731492DED}"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304519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E0A1C8-7370-43CD-BA74-89B731492DED}"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519148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E0A1C8-7370-43CD-BA74-89B731492DED}"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3040392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E0A1C8-7370-43CD-BA74-89B731492DED}"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183715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E0A1C8-7370-43CD-BA74-89B731492DED}" type="datetimeFigureOut">
              <a:rPr lang="en-US" smtClean="0"/>
              <a:t>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2029925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E0A1C8-7370-43CD-BA74-89B731492DED}" type="datetimeFigureOut">
              <a:rPr lang="en-US" smtClean="0"/>
              <a:t>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3565597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E0A1C8-7370-43CD-BA74-89B731492DED}" type="datetimeFigureOut">
              <a:rPr lang="en-US" smtClean="0"/>
              <a:t>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1521085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E0A1C8-7370-43CD-BA74-89B731492DED}"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411749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E0A1C8-7370-43CD-BA74-89B731492DED}"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1115372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E0A1C8-7370-43CD-BA74-89B731492DED}"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3849673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E0A1C8-7370-43CD-BA74-89B731492DED}"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FA04D-F059-4C79-9B8F-DD1500EBFCFC}" type="slidenum">
              <a:rPr lang="en-US" smtClean="0"/>
              <a:t>‹#›</a:t>
            </a:fld>
            <a:endParaRPr lang="en-US"/>
          </a:p>
        </p:txBody>
      </p:sp>
    </p:spTree>
    <p:extLst>
      <p:ext uri="{BB962C8B-B14F-4D97-AF65-F5344CB8AC3E}">
        <p14:creationId xmlns:p14="http://schemas.microsoft.com/office/powerpoint/2010/main" val="126957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45000">
              <a:schemeClr val="accent1">
                <a:lumMod val="45000"/>
                <a:lumOff val="55000"/>
              </a:schemeClr>
            </a:gs>
            <a:gs pos="56000">
              <a:schemeClr val="accent1">
                <a:lumMod val="45000"/>
                <a:lumOff val="55000"/>
              </a:schemeClr>
            </a:gs>
            <a:gs pos="69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E0A1C8-7370-43CD-BA74-89B731492DED}" type="datetimeFigureOut">
              <a:rPr lang="en-US" smtClean="0"/>
              <a:t>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FA04D-F059-4C79-9B8F-DD1500EBFCFC}" type="slidenum">
              <a:rPr lang="en-US" smtClean="0"/>
              <a:t>‹#›</a:t>
            </a:fld>
            <a:endParaRPr lang="en-US"/>
          </a:p>
        </p:txBody>
      </p:sp>
    </p:spTree>
    <p:extLst>
      <p:ext uri="{BB962C8B-B14F-4D97-AF65-F5344CB8AC3E}">
        <p14:creationId xmlns:p14="http://schemas.microsoft.com/office/powerpoint/2010/main" val="1063349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B0F0"/>
            </a:gs>
            <a:gs pos="45000">
              <a:schemeClr val="accent1">
                <a:lumMod val="45000"/>
                <a:lumOff val="55000"/>
              </a:schemeClr>
            </a:gs>
            <a:gs pos="56000">
              <a:schemeClr val="accent1">
                <a:lumMod val="45000"/>
                <a:lumOff val="55000"/>
              </a:schemeClr>
            </a:gs>
            <a:gs pos="64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111011" y="222068"/>
            <a:ext cx="4731712" cy="718466"/>
          </a:xfrm>
          <a:prstGeom prst="rect">
            <a:avLst/>
          </a:prstGeom>
        </p:spPr>
        <p:txBody>
          <a:bodyPr wrap="square">
            <a:spAutoFit/>
          </a:bodyPr>
          <a:lstStyle/>
          <a:p>
            <a:pPr algn="ctr">
              <a:lnSpc>
                <a:spcPct val="107000"/>
              </a:lnSpc>
            </a:pPr>
            <a:r>
              <a:rPr lang="fr-CA" sz="40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27 Décembre 2024</a:t>
            </a:r>
            <a:endParaRPr lang="en-US" sz="40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Crèche de Noël en bois d'olivier de la Terre Sainte d'Israël, Crèche de  mangeoire complète avec berger, mouton et ange, décoration en bois de  Bethléem – Taille M : Amazon.ca: Maiso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1714" y="1659000"/>
            <a:ext cx="5499077" cy="4856450"/>
          </a:xfrm>
          <a:prstGeom prst="rect">
            <a:avLst/>
          </a:prstGeom>
          <a:noFill/>
          <a:ln>
            <a:noFill/>
          </a:ln>
        </p:spPr>
      </p:pic>
      <p:sp>
        <p:nvSpPr>
          <p:cNvPr id="5" name="Rectangle 4"/>
          <p:cNvSpPr/>
          <p:nvPr/>
        </p:nvSpPr>
        <p:spPr>
          <a:xfrm rot="1083617">
            <a:off x="7637789" y="1013532"/>
            <a:ext cx="4410824" cy="718466"/>
          </a:xfrm>
          <a:prstGeom prst="rect">
            <a:avLst/>
          </a:prstGeom>
        </p:spPr>
        <p:txBody>
          <a:bodyPr wrap="none">
            <a:spAutoFit/>
          </a:bodyPr>
          <a:lstStyle/>
          <a:p>
            <a:pPr algn="ctr">
              <a:lnSpc>
                <a:spcPct val="107000"/>
              </a:lnSpc>
            </a:pPr>
            <a:r>
              <a:rPr lang="fr-CA" sz="40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Prière d’ouverture </a:t>
            </a:r>
            <a:endParaRPr lang="en-US"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rot="1978821">
            <a:off x="199346" y="3674376"/>
            <a:ext cx="4110998" cy="593304"/>
          </a:xfrm>
          <a:prstGeom prst="rect">
            <a:avLst/>
          </a:prstGeom>
        </p:spPr>
        <p:txBody>
          <a:bodyPr wrap="none">
            <a:spAutoFit/>
          </a:bodyPr>
          <a:lstStyle/>
          <a:p>
            <a:pPr algn="ctr">
              <a:lnSpc>
                <a:spcPct val="107000"/>
              </a:lnSpc>
            </a:pPr>
            <a:r>
              <a:rPr lang="fr-CA" sz="32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Assemblée Provinciale</a:t>
            </a:r>
            <a:endParaRPr lang="en-US" sz="32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p:cNvSpPr txBox="1"/>
          <p:nvPr/>
        </p:nvSpPr>
        <p:spPr>
          <a:xfrm>
            <a:off x="2419643" y="940534"/>
            <a:ext cx="5215436" cy="1323439"/>
          </a:xfrm>
          <a:prstGeom prst="rect">
            <a:avLst/>
          </a:prstGeom>
          <a:noFill/>
        </p:spPr>
        <p:txBody>
          <a:bodyPr wrap="square" rtlCol="0">
            <a:spAutoFit/>
          </a:bodyPr>
          <a:lstStyle/>
          <a:p>
            <a:pPr algn="ctr"/>
            <a:r>
              <a:rPr lang="en-US" sz="4000" b="1" dirty="0" err="1" smtClean="0">
                <a:solidFill>
                  <a:srgbClr val="0070C0"/>
                </a:solidFill>
              </a:rPr>
              <a:t>Contemplons</a:t>
            </a:r>
            <a:r>
              <a:rPr lang="en-US" sz="4000" b="1" dirty="0" smtClean="0">
                <a:solidFill>
                  <a:srgbClr val="0070C0"/>
                </a:solidFill>
              </a:rPr>
              <a:t> le </a:t>
            </a:r>
            <a:r>
              <a:rPr lang="en-US" sz="4000" b="1" dirty="0" err="1" smtClean="0">
                <a:solidFill>
                  <a:srgbClr val="0070C0"/>
                </a:solidFill>
              </a:rPr>
              <a:t>mystère</a:t>
            </a:r>
            <a:r>
              <a:rPr lang="en-US" sz="4000" b="1" dirty="0" smtClean="0">
                <a:solidFill>
                  <a:srgbClr val="0070C0"/>
                </a:solidFill>
              </a:rPr>
              <a:t> de Noël!</a:t>
            </a:r>
            <a:endParaRPr lang="en-US" sz="4000" b="1" dirty="0">
              <a:solidFill>
                <a:srgbClr val="0070C0"/>
              </a:solidFill>
            </a:endParaRPr>
          </a:p>
        </p:txBody>
      </p:sp>
    </p:spTree>
    <p:extLst>
      <p:ext uri="{BB962C8B-B14F-4D97-AF65-F5344CB8AC3E}">
        <p14:creationId xmlns:p14="http://schemas.microsoft.com/office/powerpoint/2010/main" val="457200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323558" y="309490"/>
            <a:ext cx="6822832" cy="3931333"/>
          </a:xfrm>
          <a:prstGeom prst="rect">
            <a:avLst/>
          </a:prstGeom>
        </p:spPr>
        <p:txBody>
          <a:bodyPr wrap="square">
            <a:spAutoFit/>
          </a:bodyPr>
          <a:lstStyle/>
          <a:p>
            <a:pPr algn="just">
              <a:lnSpc>
                <a:spcPct val="107000"/>
              </a:lnSpc>
              <a:spcAft>
                <a:spcPts val="800"/>
              </a:spcAft>
            </a:pPr>
            <a:r>
              <a:rPr lang="fr-CA" sz="4000" b="1" u="sng" dirty="0" smtClean="0">
                <a:effectLst/>
                <a:latin typeface="Times New Roman" panose="02020603050405020304" pitchFamily="18" charset="0"/>
                <a:ea typeface="Calibri" panose="020F0502020204030204" pitchFamily="34" charset="0"/>
                <a:cs typeface="Times New Roman" panose="02020603050405020304" pitchFamily="18" charset="0"/>
              </a:rPr>
              <a:t>Invocation à l’Esprit Saint</a:t>
            </a:r>
            <a:r>
              <a:rPr lang="fr-CA" sz="4000" b="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40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fr-CA" sz="4000" dirty="0" smtClean="0">
                <a:effectLst/>
                <a:latin typeface="Calibri" panose="020F0502020204030204" pitchFamily="34" charset="0"/>
                <a:ea typeface="Calibri" panose="020F0502020204030204" pitchFamily="34" charset="0"/>
                <a:cs typeface="Times New Roman" panose="02020603050405020304" pitchFamily="18" charset="0"/>
              </a:rPr>
              <a:t> R. Esprit de Dieu, souffle de vie</a:t>
            </a:r>
            <a:br>
              <a:rPr lang="fr-CA" sz="4000" dirty="0" smtClean="0">
                <a:effectLst/>
                <a:latin typeface="Calibri" panose="020F0502020204030204" pitchFamily="34" charset="0"/>
                <a:ea typeface="Calibri" panose="020F0502020204030204" pitchFamily="34" charset="0"/>
                <a:cs typeface="Times New Roman" panose="02020603050405020304" pitchFamily="18" charset="0"/>
              </a:rPr>
            </a:br>
            <a:r>
              <a:rPr lang="fr-CA" sz="4000" dirty="0" smtClean="0">
                <a:effectLst/>
                <a:latin typeface="Times New Roman" panose="02020603050405020304" pitchFamily="18" charset="0"/>
                <a:ea typeface="Calibri" panose="020F0502020204030204" pitchFamily="34" charset="0"/>
              </a:rPr>
              <a:t>Esprit de Dieu, souffle de feu,</a:t>
            </a:r>
            <a:br>
              <a:rPr lang="fr-CA" sz="4000" dirty="0" smtClean="0">
                <a:effectLst/>
                <a:latin typeface="Times New Roman" panose="02020603050405020304" pitchFamily="18" charset="0"/>
                <a:ea typeface="Calibri" panose="020F0502020204030204" pitchFamily="34" charset="0"/>
              </a:rPr>
            </a:br>
            <a:r>
              <a:rPr lang="fr-CA" sz="4000" dirty="0" smtClean="0">
                <a:effectLst/>
                <a:latin typeface="Times New Roman" panose="02020603050405020304" pitchFamily="18" charset="0"/>
                <a:ea typeface="Calibri" panose="020F0502020204030204" pitchFamily="34" charset="0"/>
              </a:rPr>
              <a:t>Esprit de Dieu, consolateur,</a:t>
            </a:r>
            <a:br>
              <a:rPr lang="fr-CA" sz="4000" dirty="0" smtClean="0">
                <a:effectLst/>
                <a:latin typeface="Times New Roman" panose="02020603050405020304" pitchFamily="18" charset="0"/>
                <a:ea typeface="Calibri" panose="020F0502020204030204" pitchFamily="34" charset="0"/>
              </a:rPr>
            </a:br>
            <a:r>
              <a:rPr lang="fr-CA" sz="4000" dirty="0" smtClean="0">
                <a:effectLst/>
                <a:latin typeface="Times New Roman" panose="02020603050405020304" pitchFamily="18" charset="0"/>
                <a:ea typeface="Calibri" panose="020F0502020204030204" pitchFamily="34" charset="0"/>
              </a:rPr>
              <a:t>Tu nous sanctifies !</a:t>
            </a:r>
            <a:br>
              <a:rPr lang="fr-CA" sz="4000" dirty="0" smtClean="0">
                <a:effectLst/>
                <a:latin typeface="Times New Roman" panose="02020603050405020304" pitchFamily="18" charset="0"/>
                <a:ea typeface="Calibri" panose="020F0502020204030204" pitchFamily="34" charset="0"/>
              </a:rPr>
            </a:br>
            <a:endParaRPr lang="en-US" sz="4000" dirty="0"/>
          </a:p>
        </p:txBody>
      </p:sp>
      <p:pic>
        <p:nvPicPr>
          <p:cNvPr id="6" name="Image 1" descr="Image result for image esprit saint"/>
          <p:cNvPicPr/>
          <p:nvPr/>
        </p:nvPicPr>
        <p:blipFill>
          <a:blip r:embed="rId2">
            <a:extLst>
              <a:ext uri="{28A0092B-C50C-407E-A947-70E740481C1C}">
                <a14:useLocalDpi xmlns:a14="http://schemas.microsoft.com/office/drawing/2010/main" val="0"/>
              </a:ext>
            </a:extLst>
          </a:blip>
          <a:srcRect/>
          <a:stretch>
            <a:fillRect/>
          </a:stretch>
        </p:blipFill>
        <p:spPr bwMode="auto">
          <a:xfrm>
            <a:off x="1259061" y="3582635"/>
            <a:ext cx="2349304" cy="3275365"/>
          </a:xfrm>
          <a:prstGeom prst="rect">
            <a:avLst/>
          </a:prstGeom>
          <a:noFill/>
          <a:ln>
            <a:noFill/>
          </a:ln>
        </p:spPr>
      </p:pic>
      <p:sp>
        <p:nvSpPr>
          <p:cNvPr id="5" name="Rectangle 4"/>
          <p:cNvSpPr/>
          <p:nvPr/>
        </p:nvSpPr>
        <p:spPr>
          <a:xfrm>
            <a:off x="5978772" y="3502159"/>
            <a:ext cx="6096000" cy="2554545"/>
          </a:xfrm>
          <a:prstGeom prst="rect">
            <a:avLst/>
          </a:prstGeom>
        </p:spPr>
        <p:txBody>
          <a:bodyPr>
            <a:spAutoFit/>
          </a:bodyPr>
          <a:lstStyle/>
          <a:p>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1. Viens, Esprit, viens en nos cœurs</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Viens, Esprit, nous visiter.</a:t>
            </a:r>
            <a:r>
              <a:rPr lang="fr-CA" sz="3200" dirty="0" smtClean="0">
                <a:effectLst/>
                <a:latin typeface="Calibri" panose="020F0502020204030204" pitchFamily="34" charset="0"/>
                <a:ea typeface="Calibri" panose="020F0502020204030204" pitchFamily="34" charset="0"/>
                <a:cs typeface="Times New Roman" panose="02020603050405020304" pitchFamily="18" charset="0"/>
              </a:rPr>
              <a:t> </a:t>
            </a: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Viens, Esprit, nous vivifier,</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Viens, nous t’attendons.</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3200" dirty="0"/>
          </a:p>
        </p:txBody>
      </p:sp>
      <p:pic>
        <p:nvPicPr>
          <p:cNvPr id="8" name="Image 1" descr="Image result for image esprit saint"/>
          <p:cNvPicPr/>
          <p:nvPr/>
        </p:nvPicPr>
        <p:blipFill>
          <a:blip r:embed="rId2">
            <a:extLst>
              <a:ext uri="{28A0092B-C50C-407E-A947-70E740481C1C}">
                <a14:useLocalDpi xmlns:a14="http://schemas.microsoft.com/office/drawing/2010/main" val="0"/>
              </a:ext>
            </a:extLst>
          </a:blip>
          <a:srcRect/>
          <a:stretch>
            <a:fillRect/>
          </a:stretch>
        </p:blipFill>
        <p:spPr bwMode="auto">
          <a:xfrm>
            <a:off x="7852120" y="268142"/>
            <a:ext cx="2349304" cy="3275365"/>
          </a:xfrm>
          <a:prstGeom prst="rect">
            <a:avLst/>
          </a:prstGeom>
          <a:noFill/>
          <a:ln>
            <a:noFill/>
          </a:ln>
        </p:spPr>
      </p:pic>
    </p:spTree>
    <p:extLst>
      <p:ext uri="{BB962C8B-B14F-4D97-AF65-F5344CB8AC3E}">
        <p14:creationId xmlns:p14="http://schemas.microsoft.com/office/powerpoint/2010/main" val="620540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3895" y="180930"/>
            <a:ext cx="6189786" cy="2554545"/>
          </a:xfrm>
          <a:prstGeom prst="rect">
            <a:avLst/>
          </a:prstGeom>
        </p:spPr>
        <p:txBody>
          <a:bodyPr wrap="square">
            <a:spAutoFit/>
          </a:bodyPr>
          <a:lstStyle/>
          <a:p>
            <a: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t>2. Viens, Esprit de Sainteté</a:t>
            </a:r>
            <a:b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t>Viens, Esprit de vérité.</a:t>
            </a:r>
            <a:b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t>Viens, Esprit de charité,</a:t>
            </a:r>
            <a:b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t>Viens, nous t’attendons.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266" name="Picture 2" descr="L'esprit de Noë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95" y="3087858"/>
            <a:ext cx="3770142" cy="377014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711483" y="4313702"/>
            <a:ext cx="5795890" cy="2062103"/>
          </a:xfrm>
          <a:prstGeom prst="rect">
            <a:avLst/>
          </a:prstGeom>
        </p:spPr>
        <p:txBody>
          <a:bodyPr wrap="square">
            <a:spAutoFit/>
          </a:bodyPr>
          <a:lstStyle/>
          <a:p>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3. Viens, Esprit, nous rassembler,</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Viens, Esprit, nous embraser.</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Viens, Esprit, nous recréer,</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Viens, nous t’attendons.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2" descr="L'esprit de Noë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7231" y="297721"/>
            <a:ext cx="3770142" cy="377014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797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90843" y="413552"/>
            <a:ext cx="11338560" cy="6415602"/>
          </a:xfrm>
          <a:prstGeom prst="rect">
            <a:avLst/>
          </a:prstGeom>
        </p:spPr>
        <p:txBody>
          <a:bodyPr wrap="square">
            <a:spAutoFit/>
          </a:bodyPr>
          <a:lstStyle/>
          <a:p>
            <a:pPr>
              <a:lnSpc>
                <a:spcPct val="107000"/>
              </a:lnSpc>
              <a:spcAft>
                <a:spcPts val="800"/>
              </a:spcAft>
            </a:pPr>
            <a:r>
              <a:rPr lang="fr-CA" sz="3200" b="1" dirty="0" smtClean="0">
                <a:effectLst/>
                <a:latin typeface="Times New Roman" panose="02020603050405020304" pitchFamily="18" charset="0"/>
                <a:ea typeface="Calibri" panose="020F0502020204030204" pitchFamily="34" charset="0"/>
                <a:cs typeface="Times New Roman" panose="02020603050405020304" pitchFamily="18" charset="0"/>
              </a:rPr>
              <a:t>Introduction</a:t>
            </a: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Deux mille ans après la naissance de Jésus, après tant de Noëls fêtés dans les décorations et les cadeaux, après tant de consumérismes voilant du  mystère que nous célébrons, il y a un risque: nous savons beaucoup de choses sur Noël, mais nous en oublions le sens. Comment alors retrouver le sens de Noël? Et surtout, où aller le chercher? La mangeoire de Bethléem nous parle non seulement de proximité, mais aussi de pauvreté. Autour d'une mangeoire, en effet, il n'y a pas grand-chose : des mauvaises herbes et quelques animaux et rien d'autre. Les gens étaient au chaud dans les hôtels, pas dans l'étable froide d'une auberge. </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89321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57" y="562708"/>
            <a:ext cx="11366695" cy="5632311"/>
          </a:xfrm>
          <a:prstGeom prst="rect">
            <a:avLst/>
          </a:prstGeom>
        </p:spPr>
        <p:txBody>
          <a:bodyPr wrap="square">
            <a:spAutoFit/>
          </a:bodyPr>
          <a:lstStyle/>
          <a:p>
            <a:pPr algn="just"/>
            <a: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t>Mais Jésus naît là, et la mangeoire nous rappelle qu'il n'avait personne autour de Lui, sauf ceux qui l'aimaient : Marie, Joseph et des bergers. Tous des gens pauvres, unis par l'affection et l’étonnement, et non par les richesses et les grandes possibilités. La mangeoire pauvre fait apparaître les véritables richesses de la vie: non pas l'argent ni le pouvoir, mais les relations et les personnes. (Homélie du pape </a:t>
            </a:r>
            <a:r>
              <a:rPr lang="fr-CA" sz="4000" dirty="0" err="1" smtClean="0">
                <a:effectLst/>
                <a:latin typeface="Times New Roman" panose="02020603050405020304" pitchFamily="18" charset="0"/>
                <a:ea typeface="Calibri" panose="020F0502020204030204" pitchFamily="34" charset="0"/>
                <a:cs typeface="Times New Roman" panose="02020603050405020304" pitchFamily="18" charset="0"/>
              </a:rPr>
              <a:t>Francois</a:t>
            </a:r>
            <a:r>
              <a:rPr lang="fr-CA" sz="4000" dirty="0" smtClean="0">
                <a:effectLst/>
                <a:latin typeface="Times New Roman" panose="02020603050405020304" pitchFamily="18" charset="0"/>
                <a:ea typeface="Calibri" panose="020F0502020204030204" pitchFamily="34" charset="0"/>
                <a:cs typeface="Times New Roman" panose="02020603050405020304" pitchFamily="18" charset="0"/>
              </a:rPr>
              <a:t>, 24 déc. 2022).</a:t>
            </a:r>
            <a:endParaRPr lang="en-US" sz="4000" dirty="0"/>
          </a:p>
        </p:txBody>
      </p:sp>
    </p:spTree>
    <p:extLst>
      <p:ext uri="{BB962C8B-B14F-4D97-AF65-F5344CB8AC3E}">
        <p14:creationId xmlns:p14="http://schemas.microsoft.com/office/powerpoint/2010/main" val="2718273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51692" y="281354"/>
            <a:ext cx="11493305" cy="6415602"/>
          </a:xfrm>
          <a:prstGeom prst="rect">
            <a:avLst/>
          </a:prstGeom>
        </p:spPr>
        <p:txBody>
          <a:bodyPr wrap="square">
            <a:spAutoFit/>
          </a:bodyPr>
          <a:lstStyle/>
          <a:p>
            <a:pPr algn="just">
              <a:lnSpc>
                <a:spcPct val="107000"/>
              </a:lnSpc>
              <a:spcAft>
                <a:spcPts val="800"/>
              </a:spcAft>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C'est dans cette optique que nous célébrons Noël cette année, conscientes de la valeur et de la contribution de chaque personne. Nous vivons notre assemblée encore de manière spéciale cette année, contraintes de nous réunir toutes en présentiel, mais la même foi et la même espérance nous animent et nous lient entre nous dans une communion intense. Avec l’Église, nous célébrons aujourd’hui l’évangéliste Saint Jean une grande figure de foi qui décrit la proximité et l’amitié profondes avec Jésus. À travers lui, offrons à Dieu nos deux jours d’Assemblée, et implorons la présence de l’Esprit Saint sur chacune de nous et nos intervenants. Que ces jours soient fructueux et contribuent à la croissance missionnaire, vocationnelle et prophétique de nos communautés.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45037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11015" y="773723"/>
            <a:ext cx="11732455" cy="4410438"/>
          </a:xfrm>
          <a:prstGeom prst="rect">
            <a:avLst/>
          </a:prstGeom>
        </p:spPr>
        <p:txBody>
          <a:bodyPr wrap="square">
            <a:spAutoFit/>
          </a:bodyPr>
          <a:lstStyle/>
          <a:p>
            <a:pPr algn="just">
              <a:lnSpc>
                <a:spcPct val="107000"/>
              </a:lnSpc>
              <a:spcAft>
                <a:spcPts val="800"/>
              </a:spcAft>
            </a:pPr>
            <a:r>
              <a:rPr lang="fr-CA" sz="3200" b="1" dirty="0" smtClean="0">
                <a:effectLst/>
                <a:latin typeface="Times New Roman" panose="02020603050405020304" pitchFamily="18" charset="0"/>
                <a:ea typeface="Calibri" panose="020F0502020204030204" pitchFamily="34" charset="0"/>
                <a:cs typeface="Times New Roman" panose="02020603050405020304" pitchFamily="18" charset="0"/>
              </a:rPr>
              <a:t>Psaume 62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Le Psaume 62 est encore davantage l’expression de la confiance. Ce n’est plus le cri d’un cœur accablé, mais le regard s’élève librement en haut, en sorte que le cœur est en paix. [62:5] L’âme s’attend à Dieu ; elle n’a rien que lui, mais elle ne désire rien d’autre ; elle attend, et dit aussi : « Jusque à quand? » (vers. 3). Dieu interviendra certainement au temps convenable; alors on connaîtra à qui la puissance appartient. Ce Psaume est l’expression des sentiments personnels de chacune.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89008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119446" y="428291"/>
            <a:ext cx="5233181" cy="6429709"/>
          </a:xfrm>
          <a:prstGeom prst="rect">
            <a:avLst/>
          </a:prstGeom>
        </p:spPr>
        <p:txBody>
          <a:bodyPr wrap="square">
            <a:spAutoFit/>
          </a:bodyPr>
          <a:lstStyle/>
          <a:p>
            <a:pPr>
              <a:spcBef>
                <a:spcPts val="1500"/>
              </a:spcBef>
              <a:spcAft>
                <a:spcPts val="375"/>
              </a:spcAft>
            </a:pPr>
            <a:r>
              <a:rPr lang="fr-FR" sz="3200" b="1" dirty="0" smtClean="0">
                <a:solidFill>
                  <a:srgbClr val="000000"/>
                </a:solidFill>
                <a:effectLst/>
                <a:latin typeface="Times New Roman" panose="02020603050405020304" pitchFamily="18" charset="0"/>
                <a:ea typeface="Times New Roman" panose="02020603050405020304" pitchFamily="18" charset="0"/>
              </a:rPr>
              <a:t>Antienne :</a:t>
            </a:r>
            <a:endParaRPr lang="en-US" sz="3200" b="1" dirty="0" smtClean="0">
              <a:effectLst/>
              <a:latin typeface="Times New Roman" panose="02020603050405020304" pitchFamily="18" charset="0"/>
              <a:ea typeface="Times New Roman" panose="02020603050405020304" pitchFamily="18" charset="0"/>
            </a:endParaRPr>
          </a:p>
          <a:p>
            <a:pPr>
              <a:spcAft>
                <a:spcPts val="750"/>
              </a:spcAft>
            </a:pPr>
            <a:r>
              <a:rPr lang="fr-FR" sz="3200" dirty="0" smtClean="0">
                <a:solidFill>
                  <a:srgbClr val="000000"/>
                </a:solidFill>
                <a:effectLst/>
                <a:latin typeface="Times New Roman" panose="02020603050405020304" pitchFamily="18" charset="0"/>
                <a:ea typeface="Times New Roman" panose="02020603050405020304" pitchFamily="18" charset="0"/>
              </a:rPr>
              <a:t>Heureux es-tu, Jean l'Évangéliste, toi le bien-aimé du Seigneur !</a:t>
            </a:r>
            <a:endParaRPr lang="en-US" sz="3200" dirty="0" smtClean="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fr-CA" sz="32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Prions ensemble</a:t>
            </a:r>
          </a:p>
          <a:p>
            <a:pPr algn="just">
              <a:lnSpc>
                <a:spcPct val="107000"/>
              </a:lnSpc>
              <a:spcAft>
                <a:spcPts val="800"/>
              </a:spcAft>
            </a:pP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fr-FR" sz="32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Dieu, tu es mon Dieu,</a:t>
            </a:r>
            <a:r>
              <a:rPr lang="fr-FR" sz="3200" dirty="0" smtClean="0">
                <a:effectLst/>
                <a:latin typeface="Calibri" panose="020F0502020204030204" pitchFamily="34" charset="0"/>
                <a:ea typeface="Calibri" panose="020F0502020204030204" pitchFamily="34" charset="0"/>
                <a:cs typeface="Times New Roman" panose="02020603050405020304" pitchFamily="18" charset="0"/>
              </a:rPr>
              <a:t> </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je te ch</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rche dès l’aube :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mon âme a s</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de toi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après toi langu</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 ma chair,</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terre aride, altér</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é</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 sans eau.</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pic>
        <p:nvPicPr>
          <p:cNvPr id="10" name="Picture 16" descr="https://chretiens.com/chretiens/2022/07/mon-ame-a-soif-de-dieu-du-dieu-vivant-psaumes-422.jpg"/>
          <p:cNvPicPr>
            <a:picLocks noChangeAspect="1" noChangeArrowheads="1"/>
          </p:cNvPicPr>
          <p:nvPr/>
        </p:nvPicPr>
        <p:blipFill rotWithShape="1">
          <a:blip r:embed="rId2">
            <a:extLst>
              <a:ext uri="{28A0092B-C50C-407E-A947-70E740481C1C}">
                <a14:useLocalDpi xmlns:a14="http://schemas.microsoft.com/office/drawing/2010/main" val="0"/>
              </a:ext>
            </a:extLst>
          </a:blip>
          <a:srcRect r="51868" b="9887"/>
          <a:stretch/>
        </p:blipFill>
        <p:spPr bwMode="auto">
          <a:xfrm>
            <a:off x="756126" y="526765"/>
            <a:ext cx="3196895" cy="5985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313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106572" y="773724"/>
            <a:ext cx="6935373" cy="5509200"/>
          </a:xfrm>
          <a:prstGeom prst="rect">
            <a:avLst/>
          </a:prstGeom>
        </p:spPr>
        <p:txBody>
          <a:bodyPr wrap="square">
            <a:spAutoFit/>
          </a:bodyPr>
          <a:lstStyle/>
          <a:p>
            <a:r>
              <a:rPr lang="fr-FR" sz="32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Je t’ai contempl</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é</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au sanctuaire,</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j’ai vu ta f</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rce et ta gloire.</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Ton amour vaut mie</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 que la vie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 seras la lou</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nge de mes lèvres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Toute ma vie je v</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is te bénir,</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lever les mains en invoqu</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nt ton nom.</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Comme par un festin je ser</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rassasié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joie sur les lèvres, je dir</a:t>
            </a:r>
            <a:r>
              <a:rPr lang="fr-FR" sz="3200" u="sng"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ta louange.</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
            <a:br>
              <a:rPr lang="fr-FR" sz="3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pic>
        <p:nvPicPr>
          <p:cNvPr id="4" name="Image 2" descr="Psaume 5"/>
          <p:cNvPicPr/>
          <p:nvPr/>
        </p:nvPicPr>
        <p:blipFill rotWithShape="1">
          <a:blip r:embed="rId2">
            <a:extLst>
              <a:ext uri="{28A0092B-C50C-407E-A947-70E740481C1C}">
                <a14:useLocalDpi xmlns:a14="http://schemas.microsoft.com/office/drawing/2010/main" val="0"/>
              </a:ext>
            </a:extLst>
          </a:blip>
          <a:srcRect l="7239" t="4529" b="4014"/>
          <a:stretch/>
        </p:blipFill>
        <p:spPr bwMode="auto">
          <a:xfrm>
            <a:off x="154745" y="1343823"/>
            <a:ext cx="4431323" cy="4369002"/>
          </a:xfrm>
          <a:prstGeom prst="rect">
            <a:avLst/>
          </a:prstGeom>
          <a:noFill/>
          <a:ln>
            <a:noFill/>
          </a:ln>
          <a:effectLst>
            <a:softEdge rad="127000"/>
          </a:effectLst>
        </p:spPr>
      </p:pic>
    </p:spTree>
    <p:extLst>
      <p:ext uri="{BB962C8B-B14F-4D97-AF65-F5344CB8AC3E}">
        <p14:creationId xmlns:p14="http://schemas.microsoft.com/office/powerpoint/2010/main" val="292107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64234" y="379827"/>
            <a:ext cx="6358598" cy="5578194"/>
          </a:xfrm>
          <a:prstGeom prst="rect">
            <a:avLst/>
          </a:prstGeom>
        </p:spPr>
        <p:txBody>
          <a:bodyPr wrap="square">
            <a:spAutoFit/>
          </a:bodyPr>
          <a:lstStyle/>
          <a:p>
            <a:r>
              <a:rPr lang="fr-FR" sz="3200" b="1" dirty="0" smtClean="0">
                <a:solidFill>
                  <a:srgbClr val="000000"/>
                </a:solidFill>
                <a:effectLst/>
                <a:latin typeface="Times New Roman" panose="02020603050405020304" pitchFamily="18" charset="0"/>
                <a:ea typeface="Times New Roman" panose="02020603050405020304" pitchFamily="18" charset="0"/>
              </a:rPr>
              <a:t>7</a:t>
            </a:r>
            <a:r>
              <a:rPr lang="fr-FR" sz="3200" dirty="0" smtClean="0">
                <a:solidFill>
                  <a:srgbClr val="000000"/>
                </a:solidFill>
                <a:effectLst/>
                <a:latin typeface="Times New Roman" panose="02020603050405020304" pitchFamily="18" charset="0"/>
                <a:ea typeface="Times New Roman" panose="02020603050405020304" pitchFamily="18" charset="0"/>
              </a:rPr>
              <a:t> Dans la nuit, je me souvi</a:t>
            </a:r>
            <a:r>
              <a:rPr lang="fr-FR" sz="3200" u="sng" dirty="0" smtClean="0">
                <a:solidFill>
                  <a:srgbClr val="000000"/>
                </a:solidFill>
                <a:effectLst/>
                <a:latin typeface="Times New Roman" panose="02020603050405020304" pitchFamily="18" charset="0"/>
                <a:ea typeface="Times New Roman" panose="02020603050405020304" pitchFamily="18" charset="0"/>
              </a:rPr>
              <a:t>e</a:t>
            </a:r>
            <a:r>
              <a:rPr lang="fr-FR" sz="3200" dirty="0" smtClean="0">
                <a:solidFill>
                  <a:srgbClr val="000000"/>
                </a:solidFill>
                <a:effectLst/>
                <a:latin typeface="Times New Roman" panose="02020603050405020304" pitchFamily="18" charset="0"/>
                <a:ea typeface="Times New Roman" panose="02020603050405020304" pitchFamily="18" charset="0"/>
              </a:rPr>
              <a:t>ns de toi</a:t>
            </a:r>
            <a:br>
              <a:rPr lang="fr-FR" sz="3200" dirty="0" smtClean="0">
                <a:solidFill>
                  <a:srgbClr val="000000"/>
                </a:solidFill>
                <a:effectLst/>
                <a:latin typeface="Times New Roman" panose="02020603050405020304" pitchFamily="18" charset="0"/>
                <a:ea typeface="Times New Roman" panose="02020603050405020304" pitchFamily="18" charset="0"/>
              </a:rPr>
            </a:br>
            <a:r>
              <a:rPr lang="fr-FR" sz="3200" dirty="0" smtClean="0">
                <a:solidFill>
                  <a:srgbClr val="000000"/>
                </a:solidFill>
                <a:effectLst/>
                <a:latin typeface="Times New Roman" panose="02020603050405020304" pitchFamily="18" charset="0"/>
                <a:ea typeface="Times New Roman" panose="02020603050405020304" pitchFamily="18" charset="0"/>
              </a:rPr>
              <a:t>et je reste des he</a:t>
            </a:r>
            <a:r>
              <a:rPr lang="fr-FR" sz="3200" u="sng" dirty="0" smtClean="0">
                <a:solidFill>
                  <a:srgbClr val="000000"/>
                </a:solidFill>
                <a:effectLst/>
                <a:latin typeface="Times New Roman" panose="02020603050405020304" pitchFamily="18" charset="0"/>
                <a:ea typeface="Times New Roman" panose="02020603050405020304" pitchFamily="18" charset="0"/>
              </a:rPr>
              <a:t>u</a:t>
            </a:r>
            <a:r>
              <a:rPr lang="fr-FR" sz="3200" dirty="0" smtClean="0">
                <a:solidFill>
                  <a:srgbClr val="000000"/>
                </a:solidFill>
                <a:effectLst/>
                <a:latin typeface="Times New Roman" panose="02020603050405020304" pitchFamily="18" charset="0"/>
                <a:ea typeface="Times New Roman" panose="02020603050405020304" pitchFamily="18" charset="0"/>
              </a:rPr>
              <a:t>res à te parler.</a:t>
            </a:r>
            <a:br>
              <a:rPr lang="fr-FR" sz="3200" dirty="0" smtClean="0">
                <a:solidFill>
                  <a:srgbClr val="000000"/>
                </a:solidFill>
                <a:effectLst/>
                <a:latin typeface="Times New Roman" panose="02020603050405020304" pitchFamily="18" charset="0"/>
                <a:ea typeface="Times New Roman" panose="02020603050405020304" pitchFamily="18" charset="0"/>
              </a:rPr>
            </a:br>
            <a:r>
              <a:rPr lang="fr-FR" sz="3200" b="1" dirty="0" smtClean="0">
                <a:solidFill>
                  <a:srgbClr val="000000"/>
                </a:solidFill>
                <a:effectLst/>
                <a:latin typeface="Times New Roman" panose="02020603050405020304" pitchFamily="18" charset="0"/>
                <a:ea typeface="Times New Roman" panose="02020603050405020304" pitchFamily="18" charset="0"/>
              </a:rPr>
              <a:t>8</a:t>
            </a:r>
            <a:r>
              <a:rPr lang="fr-FR" sz="3200" dirty="0" smtClean="0">
                <a:solidFill>
                  <a:srgbClr val="000000"/>
                </a:solidFill>
                <a:effectLst/>
                <a:latin typeface="Times New Roman" panose="02020603050405020304" pitchFamily="18" charset="0"/>
                <a:ea typeface="Times New Roman" panose="02020603050405020304" pitchFamily="18" charset="0"/>
              </a:rPr>
              <a:t> Oui, tu es ven</a:t>
            </a:r>
            <a:r>
              <a:rPr lang="fr-FR" sz="3200" u="sng" dirty="0" smtClean="0">
                <a:solidFill>
                  <a:srgbClr val="000000"/>
                </a:solidFill>
                <a:effectLst/>
                <a:latin typeface="Times New Roman" panose="02020603050405020304" pitchFamily="18" charset="0"/>
                <a:ea typeface="Times New Roman" panose="02020603050405020304" pitchFamily="18" charset="0"/>
              </a:rPr>
              <a:t>u</a:t>
            </a:r>
            <a:r>
              <a:rPr lang="fr-FR" sz="3200" dirty="0" smtClean="0">
                <a:solidFill>
                  <a:srgbClr val="000000"/>
                </a:solidFill>
                <a:effectLst/>
                <a:latin typeface="Times New Roman" panose="02020603050405020304" pitchFamily="18" charset="0"/>
                <a:ea typeface="Times New Roman" panose="02020603050405020304" pitchFamily="18" charset="0"/>
              </a:rPr>
              <a:t> à mon secours :</a:t>
            </a:r>
            <a:br>
              <a:rPr lang="fr-FR" sz="3200" dirty="0" smtClean="0">
                <a:solidFill>
                  <a:srgbClr val="000000"/>
                </a:solidFill>
                <a:effectLst/>
                <a:latin typeface="Times New Roman" panose="02020603050405020304" pitchFamily="18" charset="0"/>
                <a:ea typeface="Times New Roman" panose="02020603050405020304" pitchFamily="18" charset="0"/>
              </a:rPr>
            </a:br>
            <a:r>
              <a:rPr lang="fr-FR" sz="3200" dirty="0" smtClean="0">
                <a:solidFill>
                  <a:srgbClr val="000000"/>
                </a:solidFill>
                <a:effectLst/>
                <a:latin typeface="Times New Roman" panose="02020603050405020304" pitchFamily="18" charset="0"/>
                <a:ea typeface="Times New Roman" panose="02020603050405020304" pitchFamily="18" charset="0"/>
              </a:rPr>
              <a:t>je crie de joie à l’</a:t>
            </a:r>
            <a:r>
              <a:rPr lang="fr-FR" sz="3200" u="sng" dirty="0" smtClean="0">
                <a:solidFill>
                  <a:srgbClr val="000000"/>
                </a:solidFill>
                <a:effectLst/>
                <a:latin typeface="Times New Roman" panose="02020603050405020304" pitchFamily="18" charset="0"/>
                <a:ea typeface="Times New Roman" panose="02020603050405020304" pitchFamily="18" charset="0"/>
              </a:rPr>
              <a:t>o</a:t>
            </a:r>
            <a:r>
              <a:rPr lang="fr-FR" sz="3200" dirty="0" smtClean="0">
                <a:solidFill>
                  <a:srgbClr val="000000"/>
                </a:solidFill>
                <a:effectLst/>
                <a:latin typeface="Times New Roman" panose="02020603050405020304" pitchFamily="18" charset="0"/>
                <a:ea typeface="Times New Roman" panose="02020603050405020304" pitchFamily="18" charset="0"/>
              </a:rPr>
              <a:t>mbre de tes ailes.</a:t>
            </a:r>
            <a:br>
              <a:rPr lang="fr-FR" sz="3200" dirty="0" smtClean="0">
                <a:solidFill>
                  <a:srgbClr val="000000"/>
                </a:solidFill>
                <a:effectLst/>
                <a:latin typeface="Times New Roman" panose="02020603050405020304" pitchFamily="18" charset="0"/>
                <a:ea typeface="Times New Roman" panose="02020603050405020304" pitchFamily="18" charset="0"/>
              </a:rPr>
            </a:br>
            <a:r>
              <a:rPr lang="fr-FR" sz="3200" b="1" dirty="0" smtClean="0">
                <a:solidFill>
                  <a:srgbClr val="000000"/>
                </a:solidFill>
                <a:effectLst/>
                <a:latin typeface="Times New Roman" panose="02020603050405020304" pitchFamily="18" charset="0"/>
                <a:ea typeface="Times New Roman" panose="02020603050405020304" pitchFamily="18" charset="0"/>
              </a:rPr>
              <a:t>9</a:t>
            </a:r>
            <a:r>
              <a:rPr lang="fr-FR" sz="3200" dirty="0" smtClean="0">
                <a:solidFill>
                  <a:srgbClr val="000000"/>
                </a:solidFill>
                <a:effectLst/>
                <a:latin typeface="Times New Roman" panose="02020603050405020304" pitchFamily="18" charset="0"/>
                <a:ea typeface="Times New Roman" panose="02020603050405020304" pitchFamily="18" charset="0"/>
              </a:rPr>
              <a:t> Mon âme s’att</a:t>
            </a:r>
            <a:r>
              <a:rPr lang="fr-FR" sz="3200" u="sng" dirty="0" smtClean="0">
                <a:solidFill>
                  <a:srgbClr val="000000"/>
                </a:solidFill>
                <a:effectLst/>
                <a:latin typeface="Times New Roman" panose="02020603050405020304" pitchFamily="18" charset="0"/>
                <a:ea typeface="Times New Roman" panose="02020603050405020304" pitchFamily="18" charset="0"/>
              </a:rPr>
              <a:t>a</a:t>
            </a:r>
            <a:r>
              <a:rPr lang="fr-FR" sz="3200" dirty="0" smtClean="0">
                <a:solidFill>
                  <a:srgbClr val="000000"/>
                </a:solidFill>
                <a:effectLst/>
                <a:latin typeface="Times New Roman" panose="02020603050405020304" pitchFamily="18" charset="0"/>
                <a:ea typeface="Times New Roman" panose="02020603050405020304" pitchFamily="18" charset="0"/>
              </a:rPr>
              <a:t>che à toi,</a:t>
            </a:r>
            <a:br>
              <a:rPr lang="fr-FR" sz="3200" dirty="0" smtClean="0">
                <a:solidFill>
                  <a:srgbClr val="000000"/>
                </a:solidFill>
                <a:effectLst/>
                <a:latin typeface="Times New Roman" panose="02020603050405020304" pitchFamily="18" charset="0"/>
                <a:ea typeface="Times New Roman" panose="02020603050405020304" pitchFamily="18" charset="0"/>
              </a:rPr>
            </a:br>
            <a:r>
              <a:rPr lang="fr-FR" sz="3200" dirty="0" smtClean="0">
                <a:solidFill>
                  <a:srgbClr val="000000"/>
                </a:solidFill>
                <a:effectLst/>
                <a:latin typeface="Times New Roman" panose="02020603050405020304" pitchFamily="18" charset="0"/>
                <a:ea typeface="Times New Roman" panose="02020603050405020304" pitchFamily="18" charset="0"/>
              </a:rPr>
              <a:t>ta main dr</a:t>
            </a:r>
            <a:r>
              <a:rPr lang="fr-FR" sz="3200" u="sng" dirty="0" smtClean="0">
                <a:solidFill>
                  <a:srgbClr val="000000"/>
                </a:solidFill>
                <a:effectLst/>
                <a:latin typeface="Times New Roman" panose="02020603050405020304" pitchFamily="18" charset="0"/>
                <a:ea typeface="Times New Roman" panose="02020603050405020304" pitchFamily="18" charset="0"/>
              </a:rPr>
              <a:t>o</a:t>
            </a:r>
            <a:r>
              <a:rPr lang="fr-FR" sz="3200" dirty="0" smtClean="0">
                <a:solidFill>
                  <a:srgbClr val="000000"/>
                </a:solidFill>
                <a:effectLst/>
                <a:latin typeface="Times New Roman" panose="02020603050405020304" pitchFamily="18" charset="0"/>
                <a:ea typeface="Times New Roman" panose="02020603050405020304" pitchFamily="18" charset="0"/>
              </a:rPr>
              <a:t>ite me soutient.</a:t>
            </a:r>
          </a:p>
          <a:p>
            <a:endParaRPr lang="fr-FR" sz="3200" dirty="0">
              <a:solidFill>
                <a:srgbClr val="000000"/>
              </a:solidFill>
              <a:latin typeface="Times New Roman" panose="02020603050405020304" pitchFamily="18" charset="0"/>
              <a:ea typeface="Times New Roman" panose="02020603050405020304" pitchFamily="18" charset="0"/>
            </a:endParaRPr>
          </a:p>
          <a:p>
            <a:endParaRPr lang="fr-FR" sz="3200" dirty="0" smtClean="0">
              <a:solidFill>
                <a:srgbClr val="000000"/>
              </a:solidFill>
              <a:effectLst/>
              <a:latin typeface="Times New Roman" panose="02020603050405020304" pitchFamily="18" charset="0"/>
              <a:ea typeface="Times New Roman" panose="02020603050405020304" pitchFamily="18" charset="0"/>
            </a:endParaRPr>
          </a:p>
          <a:p>
            <a:endParaRPr lang="en-US" sz="3200" dirty="0" smtClean="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fr-CA" sz="3200" b="1" dirty="0" smtClean="0">
                <a:effectLst/>
                <a:latin typeface="Times New Roman" panose="02020603050405020304" pitchFamily="18" charset="0"/>
                <a:ea typeface="Calibri" panose="020F0502020204030204" pitchFamily="34" charset="0"/>
                <a:cs typeface="Times New Roman" panose="02020603050405020304" pitchFamily="18" charset="0"/>
              </a:rPr>
              <a:t>Pause- Musique de fond</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14" descr="Dieu, tu es mon Dieu Et mon abri et mon chemin Dieu «mon tout», - ppt  télécharger"/>
          <p:cNvPicPr>
            <a:picLocks noChangeAspect="1" noChangeArrowheads="1"/>
          </p:cNvPicPr>
          <p:nvPr/>
        </p:nvPicPr>
        <p:blipFill rotWithShape="1">
          <a:blip r:embed="rId2">
            <a:extLst>
              <a:ext uri="{28A0092B-C50C-407E-A947-70E740481C1C}">
                <a14:useLocalDpi xmlns:a14="http://schemas.microsoft.com/office/drawing/2010/main" val="0"/>
              </a:ext>
            </a:extLst>
          </a:blip>
          <a:srcRect l="9144" t="13621" r="41561" b="13140"/>
          <a:stretch/>
        </p:blipFill>
        <p:spPr bwMode="auto">
          <a:xfrm>
            <a:off x="6950827" y="1451988"/>
            <a:ext cx="4507606" cy="502276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556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853354" y="506437"/>
            <a:ext cx="6766560" cy="5991256"/>
          </a:xfrm>
          <a:prstGeom prst="rect">
            <a:avLst/>
          </a:prstGeom>
        </p:spPr>
        <p:txBody>
          <a:bodyPr wrap="square">
            <a:spAutoFit/>
          </a:bodyPr>
          <a:lstStyle/>
          <a:p>
            <a:pPr algn="just">
              <a:lnSpc>
                <a:spcPct val="107000"/>
              </a:lnSpc>
              <a:spcAft>
                <a:spcPts val="800"/>
              </a:spcAft>
            </a:pPr>
            <a:r>
              <a:rPr lang="fr-CA" sz="3200" b="1" dirty="0" smtClean="0">
                <a:effectLst/>
                <a:latin typeface="Times New Roman" panose="02020603050405020304" pitchFamily="18" charset="0"/>
                <a:ea typeface="Calibri" panose="020F0502020204030204" pitchFamily="34" charset="0"/>
                <a:cs typeface="Times New Roman" panose="02020603050405020304" pitchFamily="18" charset="0"/>
              </a:rPr>
              <a:t>La Parole de Dieu</a:t>
            </a: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Tandis que les autres évangélistes commencent leur narration avec la venue de Jésus-Christ en ce monde, ou son entrée dans son ministère, Jean remonte, d'un vol d'aigle, au-delà du temps, pour saisir le Sauveur dans son éternelle préexistence, puis il nous montre en Jésus de Nazareth la Parole faite chair. C'est le sujet du "prologue" de son évangile.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 3" descr="C:\Users\Sr. Matilde\AppData\Local\Microsoft\Windows\INetCache\Content.MSO\3C5741AB.tmp"/>
          <p:cNvPicPr/>
          <p:nvPr/>
        </p:nvPicPr>
        <p:blipFill>
          <a:blip r:embed="rId2">
            <a:extLst>
              <a:ext uri="{28A0092B-C50C-407E-A947-70E740481C1C}">
                <a14:useLocalDpi xmlns:a14="http://schemas.microsoft.com/office/drawing/2010/main" val="0"/>
              </a:ext>
            </a:extLst>
          </a:blip>
          <a:srcRect/>
          <a:stretch>
            <a:fillRect/>
          </a:stretch>
        </p:blipFill>
        <p:spPr bwMode="auto">
          <a:xfrm>
            <a:off x="225083" y="1223099"/>
            <a:ext cx="4220307" cy="4557931"/>
          </a:xfrm>
          <a:prstGeom prst="rect">
            <a:avLst/>
          </a:prstGeom>
          <a:noFill/>
          <a:ln>
            <a:noFill/>
          </a:ln>
          <a:effectLst>
            <a:softEdge rad="317500"/>
          </a:effectLst>
        </p:spPr>
      </p:pic>
    </p:spTree>
    <p:extLst>
      <p:ext uri="{BB962C8B-B14F-4D97-AF65-F5344CB8AC3E}">
        <p14:creationId xmlns:p14="http://schemas.microsoft.com/office/powerpoint/2010/main" val="3041773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65760" y="281354"/>
            <a:ext cx="11605846" cy="1077218"/>
          </a:xfrm>
          <a:prstGeom prst="rect">
            <a:avLst/>
          </a:prstGeom>
        </p:spPr>
        <p:txBody>
          <a:bodyPr wrap="square">
            <a:spAutoFit/>
          </a:bodyPr>
          <a:lstStyle/>
          <a:p>
            <a:r>
              <a:rPr lang="en-US" b="1"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3200" b="1"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Ce que nous avons vu et entendu, nous vous l’annonçons » </a:t>
            </a:r>
          </a:p>
          <a:p>
            <a:pPr algn="r"/>
            <a:r>
              <a:rPr lang="fr-FR" sz="3200" b="1"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fr-FR" sz="3200" b="1" dirty="0" err="1"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Jn</a:t>
            </a:r>
            <a:r>
              <a:rPr lang="fr-FR" sz="3200" b="1"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1, 1-4)</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365760" y="1516005"/>
            <a:ext cx="8778240" cy="5153847"/>
          </a:xfrm>
          <a:prstGeom prst="rect">
            <a:avLst/>
          </a:prstGeom>
        </p:spPr>
        <p:txBody>
          <a:bodyPr wrap="square">
            <a:spAutoFit/>
          </a:bodyPr>
          <a:lstStyle/>
          <a:p>
            <a:pPr>
              <a:lnSpc>
                <a:spcPct val="107000"/>
              </a:lnSpc>
              <a:spcAft>
                <a:spcPts val="750"/>
              </a:spcAft>
            </a:pPr>
            <a:r>
              <a:rPr lang="fr-FR" sz="3200" b="1"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Lecture de la première lettre de saint Jean</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fr-FR" sz="3200" dirty="0" smtClean="0">
                <a:solidFill>
                  <a:srgbClr val="333333"/>
                </a:solidFill>
                <a:effectLst/>
                <a:latin typeface="Times New Roman" panose="02020603050405020304" pitchFamily="18" charset="0"/>
                <a:ea typeface="Times New Roman" panose="02020603050405020304" pitchFamily="18" charset="0"/>
              </a:rPr>
              <a:t>Bien-aimés,</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ce qui était depuis le commencement,</a:t>
            </a:r>
            <a:r>
              <a:rPr lang="fr-FR" sz="3200" dirty="0" smtClean="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 </a:t>
            </a:r>
            <a:r>
              <a:rPr lang="fr-FR" sz="3200" dirty="0" smtClean="0">
                <a:solidFill>
                  <a:srgbClr val="333333"/>
                </a:solidFill>
                <a:effectLst/>
                <a:latin typeface="Times New Roman" panose="02020603050405020304" pitchFamily="18" charset="0"/>
                <a:ea typeface="Times New Roman" panose="02020603050405020304" pitchFamily="18" charset="0"/>
              </a:rPr>
              <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ce que nous avons entendu,</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ce que nous avons vu de nos yeux,</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ce que nous avons contemplé</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et que nos mains ont touché</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du Verbe de vie,</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nous vous l’annonçons.</a:t>
            </a:r>
            <a:br>
              <a:rPr lang="fr-FR" sz="3200" dirty="0" smtClean="0">
                <a:solidFill>
                  <a:srgbClr val="333333"/>
                </a:solidFill>
                <a:effectLst/>
                <a:latin typeface="Times New Roman" panose="02020603050405020304" pitchFamily="18" charset="0"/>
                <a:ea typeface="Times New Roman" panose="02020603050405020304" pitchFamily="18" charset="0"/>
              </a:rPr>
            </a:br>
            <a:endParaRPr lang="en-US" sz="3200" dirty="0"/>
          </a:p>
        </p:txBody>
      </p:sp>
      <p:pic>
        <p:nvPicPr>
          <p:cNvPr id="4" name="Picture 2" descr="Images de Bible – Téléchargement gratuit sur Freepik"/>
          <p:cNvPicPr>
            <a:picLocks noChangeAspect="1" noChangeArrowheads="1"/>
          </p:cNvPicPr>
          <p:nvPr/>
        </p:nvPicPr>
        <p:blipFill rotWithShape="1">
          <a:blip r:embed="rId2">
            <a:extLst>
              <a:ext uri="{28A0092B-C50C-407E-A947-70E740481C1C}">
                <a14:useLocalDpi xmlns:a14="http://schemas.microsoft.com/office/drawing/2010/main" val="0"/>
              </a:ext>
            </a:extLst>
          </a:blip>
          <a:srcRect l="10271" t="6956" r="10672" b="10777"/>
          <a:stretch/>
        </p:blipFill>
        <p:spPr bwMode="auto">
          <a:xfrm>
            <a:off x="7160455" y="2265042"/>
            <a:ext cx="4051495" cy="4216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3397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40677" y="225084"/>
            <a:ext cx="11915335" cy="6701065"/>
          </a:xfrm>
          <a:prstGeom prst="rect">
            <a:avLst/>
          </a:prstGeom>
        </p:spPr>
        <p:txBody>
          <a:bodyPr wrap="square">
            <a:spAutoFit/>
          </a:bodyPr>
          <a:lstStyle/>
          <a:p>
            <a:r>
              <a:rPr lang="fr-FR" sz="3200" dirty="0" smtClean="0">
                <a:solidFill>
                  <a:srgbClr val="333333"/>
                </a:solidFill>
                <a:effectLst/>
                <a:latin typeface="Times New Roman" panose="02020603050405020304" pitchFamily="18" charset="0"/>
                <a:ea typeface="Times New Roman" panose="02020603050405020304" pitchFamily="18" charset="0"/>
              </a:rPr>
              <a:t>Oui, la vie s’est manifestée,</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nous l’avons vue,</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et nous rendons témoignage :</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nous vous annonçons</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la vie éternelle qui était auprès du Père</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et qui s’est manifestée à nous.</a:t>
            </a:r>
            <a:br>
              <a:rPr lang="fr-FR" sz="3200" dirty="0" smtClean="0">
                <a:solidFill>
                  <a:srgbClr val="333333"/>
                </a:solidFill>
                <a:effectLst/>
                <a:latin typeface="Times New Roman" panose="02020603050405020304" pitchFamily="18" charset="0"/>
                <a:ea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rPr>
              <a:t>Ce que nous avons vu et entendu,</a:t>
            </a:r>
          </a:p>
          <a:p>
            <a:pPr>
              <a:lnSpc>
                <a:spcPct val="107000"/>
              </a:lnSpc>
              <a:spcAft>
                <a:spcPts val="750"/>
              </a:spcAft>
            </a:pPr>
            <a: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nous vous l’annonçons à vous aussi,</a:t>
            </a:r>
            <a:b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pour que, vous aussi, vous soyez en communion avec nous.</a:t>
            </a:r>
            <a:b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Or nous sommes, nous aussi, en communion avec le Père</a:t>
            </a:r>
            <a:b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et avec son Fils, Jésus Christ.</a:t>
            </a:r>
            <a:b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Et nous écrivons cela,</a:t>
            </a:r>
            <a:b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afin que notre joie soit parfaite.                           </a:t>
            </a:r>
            <a:r>
              <a:rPr lang="fr-FR" sz="3200" b="1"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Parole du Seigneur</a:t>
            </a:r>
            <a:r>
              <a:rPr lang="fr-FR" sz="3200" dirty="0" smtClean="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p>
        </p:txBody>
      </p:sp>
      <p:pic>
        <p:nvPicPr>
          <p:cNvPr id="7" name="Image 5" descr="Image result for image Jesus dans la creche"/>
          <p:cNvPicPr/>
          <p:nvPr/>
        </p:nvPicPr>
        <p:blipFill>
          <a:blip r:embed="rId2">
            <a:extLst>
              <a:ext uri="{28A0092B-C50C-407E-A947-70E740481C1C}">
                <a14:useLocalDpi xmlns:a14="http://schemas.microsoft.com/office/drawing/2010/main" val="0"/>
              </a:ext>
            </a:extLst>
          </a:blip>
          <a:srcRect/>
          <a:stretch>
            <a:fillRect/>
          </a:stretch>
        </p:blipFill>
        <p:spPr bwMode="auto">
          <a:xfrm>
            <a:off x="7829305" y="332340"/>
            <a:ext cx="3706203" cy="3717963"/>
          </a:xfrm>
          <a:prstGeom prst="rect">
            <a:avLst/>
          </a:prstGeom>
          <a:noFill/>
          <a:ln>
            <a:noFill/>
          </a:ln>
          <a:effectLst>
            <a:softEdge rad="317500"/>
          </a:effectLst>
        </p:spPr>
      </p:pic>
    </p:spTree>
    <p:extLst>
      <p:ext uri="{BB962C8B-B14F-4D97-AF65-F5344CB8AC3E}">
        <p14:creationId xmlns:p14="http://schemas.microsoft.com/office/powerpoint/2010/main" val="4182374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39151" y="267287"/>
            <a:ext cx="5528603" cy="1248803"/>
          </a:xfrm>
          <a:prstGeom prst="rect">
            <a:avLst/>
          </a:prstGeom>
        </p:spPr>
        <p:txBody>
          <a:bodyPr wrap="square">
            <a:spAutoFit/>
          </a:bodyPr>
          <a:lstStyle/>
          <a:p>
            <a:pPr>
              <a:lnSpc>
                <a:spcPct val="107000"/>
              </a:lnSpc>
              <a:spcAft>
                <a:spcPts val="750"/>
              </a:spcAft>
            </a:pPr>
            <a:r>
              <a:rPr lang="fr-FR" sz="3200" b="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b="1" dirty="0" smtClean="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Silence</a:t>
            </a:r>
            <a:endParaRPr lang="en-US" sz="3200" b="1"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18" descr="Prière à JESUS-CHRIST"/>
          <p:cNvPicPr>
            <a:picLocks noChangeAspect="1" noChangeArrowheads="1"/>
          </p:cNvPicPr>
          <p:nvPr/>
        </p:nvPicPr>
        <p:blipFill rotWithShape="1">
          <a:blip r:embed="rId2">
            <a:extLst>
              <a:ext uri="{28A0092B-C50C-407E-A947-70E740481C1C}">
                <a14:useLocalDpi xmlns:a14="http://schemas.microsoft.com/office/drawing/2010/main" val="0"/>
              </a:ext>
            </a:extLst>
          </a:blip>
          <a:srcRect l="29777" r="7710"/>
          <a:stretch/>
        </p:blipFill>
        <p:spPr bwMode="auto">
          <a:xfrm>
            <a:off x="6449933" y="126610"/>
            <a:ext cx="5465402" cy="34472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5500468" y="3573810"/>
            <a:ext cx="6635821" cy="3253968"/>
          </a:xfrm>
          <a:prstGeom prst="rect">
            <a:avLst/>
          </a:prstGeom>
        </p:spPr>
        <p:txBody>
          <a:bodyPr wrap="square">
            <a:spAutoFit/>
          </a:bodyPr>
          <a:lstStyle/>
          <a:p>
            <a:pPr algn="just">
              <a:lnSpc>
                <a:spcPct val="107000"/>
              </a:lnSpc>
              <a:spcAft>
                <a:spcPts val="800"/>
              </a:spcAft>
            </a:pPr>
            <a:r>
              <a:rPr lang="fr-CA" sz="3200" u="sng"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Oraison finale</a:t>
            </a:r>
            <a:r>
              <a:rPr lang="fr-CA" sz="32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it-IT" sz="3200" dirty="0">
                <a:solidFill>
                  <a:srgbClr val="FF0000"/>
                </a:solidFill>
              </a:rPr>
              <a:t>Dieu qui as dévoilé pour nous les mystères de ton Verbe grâce à ton Apôtre saint Jean, rends-nous capables de comprendre et d'aimer les merveilles qu'il nous a fait connaître.</a:t>
            </a:r>
            <a:r>
              <a:rPr lang="fr-CA" sz="3200" dirty="0">
                <a:solidFill>
                  <a:srgbClr val="FF0000"/>
                </a:solidFill>
              </a:rPr>
              <a:t/>
            </a:r>
            <a:br>
              <a:rPr lang="fr-CA" sz="3200" dirty="0">
                <a:solidFill>
                  <a:srgbClr val="FF0000"/>
                </a:solidFill>
              </a:rPr>
            </a:br>
            <a:endParaRPr lang="en-US" sz="3200" dirty="0">
              <a:solidFill>
                <a:srgbClr val="FF0000"/>
              </a:solidFill>
            </a:endParaRPr>
          </a:p>
        </p:txBody>
      </p:sp>
      <p:pic>
        <p:nvPicPr>
          <p:cNvPr id="6" name="Picture 5"/>
          <p:cNvPicPr>
            <a:picLocks noChangeAspect="1"/>
          </p:cNvPicPr>
          <p:nvPr/>
        </p:nvPicPr>
        <p:blipFill>
          <a:blip r:embed="rId3"/>
          <a:stretch>
            <a:fillRect/>
          </a:stretch>
        </p:blipFill>
        <p:spPr>
          <a:xfrm>
            <a:off x="239151" y="3573810"/>
            <a:ext cx="4881489" cy="3003993"/>
          </a:xfrm>
          <a:prstGeom prst="rect">
            <a:avLst/>
          </a:prstGeom>
        </p:spPr>
      </p:pic>
      <p:sp>
        <p:nvSpPr>
          <p:cNvPr id="7" name="Rectangle 6"/>
          <p:cNvSpPr/>
          <p:nvPr/>
        </p:nvSpPr>
        <p:spPr>
          <a:xfrm>
            <a:off x="998807" y="2813538"/>
            <a:ext cx="3348110" cy="593304"/>
          </a:xfrm>
          <a:prstGeom prst="rect">
            <a:avLst/>
          </a:prstGeom>
        </p:spPr>
        <p:txBody>
          <a:bodyPr wrap="square">
            <a:spAutoFit/>
          </a:bodyPr>
          <a:lstStyle/>
          <a:p>
            <a:pPr algn="ctr">
              <a:lnSpc>
                <a:spcPct val="107000"/>
              </a:lnSpc>
              <a:spcAft>
                <a:spcPts val="800"/>
              </a:spcAft>
            </a:pPr>
            <a:r>
              <a:rPr lang="fr-CA" sz="3200" b="1" dirty="0" smtClean="0">
                <a:effectLst/>
                <a:latin typeface="Times New Roman" panose="02020603050405020304" pitchFamily="18" charset="0"/>
                <a:ea typeface="Calibri" panose="020F0502020204030204" pitchFamily="34" charset="0"/>
                <a:cs typeface="Times New Roman" panose="02020603050405020304" pitchFamily="18" charset="0"/>
              </a:rPr>
              <a:t> * </a:t>
            </a:r>
            <a:r>
              <a:rPr lang="fr-CA" sz="32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Ave Maria</a:t>
            </a:r>
            <a:r>
              <a:rPr lang="fr-CA" sz="3200"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Rectangle 7"/>
          <p:cNvSpPr/>
          <p:nvPr/>
        </p:nvSpPr>
        <p:spPr>
          <a:xfrm>
            <a:off x="4156162" y="891688"/>
            <a:ext cx="2484526" cy="583750"/>
          </a:xfrm>
          <a:prstGeom prst="rect">
            <a:avLst/>
          </a:prstGeom>
        </p:spPr>
        <p:txBody>
          <a:bodyPr wrap="none">
            <a:spAutoFit/>
          </a:bodyPr>
          <a:lstStyle/>
          <a:p>
            <a:pPr algn="just">
              <a:lnSpc>
                <a:spcPct val="107000"/>
              </a:lnSpc>
              <a:spcAft>
                <a:spcPts val="800"/>
              </a:spcAft>
            </a:pPr>
            <a:r>
              <a:rPr lang="fr-CA" sz="32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fr-CA" sz="32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Notre Père </a:t>
            </a:r>
            <a:endParaRPr lang="fr-CA"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8639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82880" y="190025"/>
            <a:ext cx="9158067" cy="2411814"/>
          </a:xfrm>
          <a:prstGeom prst="rect">
            <a:avLst/>
          </a:prstGeom>
        </p:spPr>
        <p:txBody>
          <a:bodyPr wrap="square">
            <a:spAutoFit/>
          </a:bodyPr>
          <a:lstStyle/>
          <a:p>
            <a:pPr>
              <a:lnSpc>
                <a:spcPct val="150000"/>
              </a:lnSpc>
            </a:pPr>
            <a:r>
              <a:rPr lang="fr-CA" sz="3200" b="1" dirty="0" smtClean="0">
                <a:effectLst/>
                <a:latin typeface="Calibri" panose="020F0502020204030204" pitchFamily="34" charset="0"/>
                <a:ea typeface="Calibri" panose="020F0502020204030204" pitchFamily="34" charset="0"/>
                <a:cs typeface="Times New Roman" panose="02020603050405020304" pitchFamily="18" charset="0"/>
              </a:rPr>
              <a:t>Chant final </a:t>
            </a:r>
            <a:r>
              <a:rPr lang="fr-CA" sz="32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Noël - Noël - voici le soleil, Que nos cœurs s’éveillent,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C’est l’Emmanuel. Noël - Noël - voici le soleil,</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Que nos cœurs s’éveillent, Chantons tous NOËL.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4149970" y="4826589"/>
            <a:ext cx="6654018" cy="1673150"/>
          </a:xfrm>
          <a:prstGeom prst="rect">
            <a:avLst/>
          </a:prstGeom>
        </p:spPr>
        <p:txBody>
          <a:bodyPr wrap="square">
            <a:spAutoFit/>
          </a:bodyPr>
          <a:lstStyle/>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1.- Dieu d’une espérance,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Accueilli par d’humbles bergers,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Dans la pauvreté, Découvrons NOËL !</a:t>
            </a:r>
            <a:r>
              <a:rPr lang="fr-CA" sz="32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descr="C:\Users\Sr. Matilde\AppData\Local\Microsoft\Windows\INetCache\Content.MSO\EBB533F1.tmp"/>
          <p:cNvPicPr/>
          <p:nvPr/>
        </p:nvPicPr>
        <p:blipFill>
          <a:blip r:embed="rId2">
            <a:extLst>
              <a:ext uri="{28A0092B-C50C-407E-A947-70E740481C1C}">
                <a14:useLocalDpi xmlns:a14="http://schemas.microsoft.com/office/drawing/2010/main" val="0"/>
              </a:ext>
            </a:extLst>
          </a:blip>
          <a:srcRect/>
          <a:stretch>
            <a:fillRect/>
          </a:stretch>
        </p:blipFill>
        <p:spPr bwMode="auto">
          <a:xfrm>
            <a:off x="835854" y="3075645"/>
            <a:ext cx="2892084" cy="3424094"/>
          </a:xfrm>
          <a:prstGeom prst="rect">
            <a:avLst/>
          </a:prstGeom>
          <a:noFill/>
          <a:ln>
            <a:noFill/>
          </a:ln>
          <a:effectLst>
            <a:softEdge rad="127000"/>
          </a:effectLst>
        </p:spPr>
      </p:pic>
      <p:pic>
        <p:nvPicPr>
          <p:cNvPr id="13314" name="Picture 2" descr="Soleil Stock Illustrations, Vecteurs, &amp; Clipart – (2,205,277 Stock  Illustrations)"/>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4010" b="89975" l="10000" r="90000"/>
                    </a14:imgEffect>
                  </a14:imgLayer>
                </a14:imgProps>
              </a:ext>
              <a:ext uri="{28A0092B-C50C-407E-A947-70E740481C1C}">
                <a14:useLocalDpi xmlns:a14="http://schemas.microsoft.com/office/drawing/2010/main" val="0"/>
              </a:ext>
            </a:extLst>
          </a:blip>
          <a:srcRect/>
          <a:stretch>
            <a:fillRect/>
          </a:stretch>
        </p:blipFill>
        <p:spPr bwMode="auto">
          <a:xfrm>
            <a:off x="9193337" y="1772529"/>
            <a:ext cx="275007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3575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90844" y="584409"/>
            <a:ext cx="7132319" cy="1673150"/>
          </a:xfrm>
          <a:prstGeom prst="rect">
            <a:avLst/>
          </a:prstGeom>
        </p:spPr>
        <p:txBody>
          <a:bodyPr wrap="square">
            <a:spAutoFit/>
          </a:bodyPr>
          <a:lstStyle/>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2.- Dieu, comme une chance,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Aux jours d’hiver, aux nuits glacées,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L’étoile a brillé, Marchons vers NOËL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900332" y="4542006"/>
            <a:ext cx="7076049" cy="1673150"/>
          </a:xfrm>
          <a:prstGeom prst="rect">
            <a:avLst/>
          </a:prstGeom>
        </p:spPr>
        <p:txBody>
          <a:bodyPr wrap="square">
            <a:spAutoFit/>
          </a:bodyPr>
          <a:lstStyle/>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3.- Dieu de la confiance,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À ceux de bonne volonté,</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fr-CA" sz="3200" dirty="0" smtClean="0">
                <a:effectLst/>
                <a:latin typeface="Times New Roman" panose="02020603050405020304" pitchFamily="18" charset="0"/>
                <a:ea typeface="Calibri" panose="020F0502020204030204" pitchFamily="34" charset="0"/>
                <a:cs typeface="Times New Roman" panose="02020603050405020304" pitchFamily="18" charset="0"/>
              </a:rPr>
              <a:t> Construisons la paix, Revivons NOËL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124" name="Picture 4" descr="Etoile Noel - Images et vidéos libres de droits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6074" y="1949580"/>
            <a:ext cx="851535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0" descr="Prière d'ouverture du jour de Noël - Jardinier de Dieu"/>
          <p:cNvPicPr>
            <a:picLocks noChangeAspect="1" noChangeArrowheads="1"/>
          </p:cNvPicPr>
          <p:nvPr/>
        </p:nvPicPr>
        <p:blipFill rotWithShape="1">
          <a:blip r:embed="rId3">
            <a:extLst>
              <a:ext uri="{28A0092B-C50C-407E-A947-70E740481C1C}">
                <a14:useLocalDpi xmlns:a14="http://schemas.microsoft.com/office/drawing/2010/main" val="0"/>
              </a:ext>
            </a:extLst>
          </a:blip>
          <a:srcRect l="5452" t="13774" r="41679"/>
          <a:stretch/>
        </p:blipFill>
        <p:spPr bwMode="auto">
          <a:xfrm>
            <a:off x="9609892" y="3812345"/>
            <a:ext cx="2530176" cy="2619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142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173308" y="5748939"/>
            <a:ext cx="6939958" cy="882678"/>
          </a:xfrm>
          <a:prstGeom prst="rect">
            <a:avLst/>
          </a:prstGeom>
        </p:spPr>
        <p:txBody>
          <a:bodyPr wrap="square">
            <a:spAutoFit/>
          </a:bodyPr>
          <a:lstStyle/>
          <a:p>
            <a:pPr algn="ctr">
              <a:lnSpc>
                <a:spcPct val="107000"/>
              </a:lnSpc>
            </a:pPr>
            <a:r>
              <a:rPr lang="fr-CA" sz="4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Fructueuse Assemblée!</a:t>
            </a:r>
            <a:endParaRPr lang="en-US" sz="4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74948" y="196360"/>
            <a:ext cx="3236157" cy="3236157"/>
          </a:xfrm>
          <a:prstGeom prst="rect">
            <a:avLst/>
          </a:prstGeom>
          <a:effectLst>
            <a:softEdge rad="127000"/>
          </a:effectLst>
        </p:spPr>
      </p:pic>
      <p:pic>
        <p:nvPicPr>
          <p:cNvPr id="5" name="Picture 2" descr="Ho ho ho ! Des livres par milliers… - Editions Mi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3985" y="3374241"/>
            <a:ext cx="3985449" cy="223185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244" name="Picture 4" descr="Bergers ou rois 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3985" y="306117"/>
            <a:ext cx="5319281" cy="301664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2"/>
          <a:stretch>
            <a:fillRect/>
          </a:stretch>
        </p:blipFill>
        <p:spPr>
          <a:xfrm>
            <a:off x="8588136" y="3322758"/>
            <a:ext cx="3236157" cy="3236157"/>
          </a:xfrm>
          <a:prstGeom prst="rect">
            <a:avLst/>
          </a:prstGeom>
          <a:effectLst>
            <a:softEdge rad="127000"/>
          </a:effectLst>
        </p:spPr>
      </p:pic>
    </p:spTree>
    <p:extLst>
      <p:ext uri="{BB962C8B-B14F-4D97-AF65-F5344CB8AC3E}">
        <p14:creationId xmlns:p14="http://schemas.microsoft.com/office/powerpoint/2010/main" val="36348212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TotalTime>
  <Words>426</Words>
  <Application>Microsoft Office PowerPoint</Application>
  <PresentationFormat>Widescreen</PresentationFormat>
  <Paragraphs>51</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12</cp:revision>
  <dcterms:created xsi:type="dcterms:W3CDTF">2024-12-26T23:53:40Z</dcterms:created>
  <dcterms:modified xsi:type="dcterms:W3CDTF">2025-01-02T00:58:55Z</dcterms:modified>
</cp:coreProperties>
</file>